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94" r:id="rId33"/>
    <p:sldId id="295" r:id="rId34"/>
    <p:sldId id="293" r:id="rId35"/>
    <p:sldId id="286" r:id="rId36"/>
    <p:sldId id="287" r:id="rId37"/>
    <p:sldId id="288" r:id="rId38"/>
    <p:sldId id="289" r:id="rId39"/>
    <p:sldId id="290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Merriweather Sans" pitchFamily="2" charset="77"/>
      <p:regular r:id="rId50"/>
      <p:bold r:id="rId51"/>
      <p:italic r:id="rId52"/>
      <p:boldItalic r:id="rId53"/>
    </p:embeddedFont>
    <p:embeddedFont>
      <p:font typeface="Rubik" pitchFamily="2" charset="-79"/>
      <p:regular r:id="rId54"/>
      <p:bold r:id="rId55"/>
      <p:italic r:id="rId56"/>
      <p:boldItalic r:id="rId57"/>
    </p:embeddedFont>
    <p:embeddedFont>
      <p:font typeface="Rubik Light" pitchFamily="2" charset="-79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g+OUv+oALk2KG8Ue/BK1m4ruc9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Time shift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ma ci sono riuscito solo perchè potevo ispezionare I dati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trunchiamo?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/>
              <a:t>Valori multipli|!!!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E allora?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/>
              <a:t>aggregate window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Time shift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ma ci sono riuscito solo perchè potevo ispezionare I dati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trunchiamo?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/>
              <a:t>Valori multipli|!!!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E allora?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/>
              <a:t>aggregate window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0" name="Google Shape;6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0" name="Google Shape;8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6" name="Google Shape;8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4" name="Google Shape;10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5" name="Google Shape;11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27165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781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24299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71407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9" name="Google Shape;11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8" name="Google Shape;11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5" name="Google Shape;11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4d298e562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1" name="Google Shape;1181;gd4d298e5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d5e528ab89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7" name="Google Shape;1187;gd5e528ab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3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 descr="Pictur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3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3"/>
          <p:cNvSpPr txBox="1">
            <a:spLocks noGrp="1"/>
          </p:cNvSpPr>
          <p:nvPr>
            <p:ph type="body" idx="1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" name="Google Shape;16;p33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50196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" name="Google Shape;17;p3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3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3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3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3"/>
          <p:cNvSpPr txBox="1">
            <a:spLocks noGrp="1"/>
          </p:cNvSpPr>
          <p:nvPr>
            <p:ph type="subTitle" idx="2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endParaRPr sz="3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3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19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3"/>
          <p:cNvSpPr txBox="1">
            <a:spLocks noGrp="1"/>
          </p:cNvSpPr>
          <p:nvPr>
            <p:ph type="body" idx="3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">
  <p:cSld name="Chapter Slide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subTitle" idx="1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sz="3600" b="0" i="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4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4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4" descr="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 1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d4d298e562_1_61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d4d298e562_1_61"/>
          <p:cNvSpPr txBox="1">
            <a:spLocks noGrp="1"/>
          </p:cNvSpPr>
          <p:nvPr>
            <p:ph type="sldNum" idx="12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6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6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6"/>
          <p:cNvSpPr txBox="1">
            <a:spLocks noGrp="1"/>
          </p:cNvSpPr>
          <p:nvPr>
            <p:ph type="subTitle" idx="1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sz="3000" b="0" i="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36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019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>
            <a:spLocks noGrp="1"/>
          </p:cNvSpPr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432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432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16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body" idx="1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432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4325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Message Dark">
  <p:cSld name="Big Message Dar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9" descr="Shape,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9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9"/>
          <p:cNvSpPr txBox="1">
            <a:spLocks noGrp="1"/>
          </p:cNvSpPr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sz="4800" b="0" i="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2"/>
          <p:cNvSpPr txBox="1">
            <a:spLocks noGrp="1"/>
          </p:cNvSpPr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sz="2400" b="0" i="0" u="none" strike="noStrike" cap="non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sz="1350" b="0" i="0" u="none" strike="noStrike" cap="non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sz="1350" b="0" i="0" u="none" strike="noStrike" cap="non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/>
          <p:nvPr/>
        </p:nvSpPr>
        <p:spPr>
          <a:xfrm>
            <a:off x="8068900" y="4861604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lang="en-GB" sz="675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sz="675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endParaRPr sz="675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2"/>
          <p:cNvSpPr txBox="1"/>
          <p:nvPr/>
        </p:nvSpPr>
        <p:spPr>
          <a:xfrm>
            <a:off x="3914936" y="4889489"/>
            <a:ext cx="131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 idx="4294967295"/>
          </p:nvPr>
        </p:nvSpPr>
        <p:spPr>
          <a:xfrm>
            <a:off x="711699" y="2196300"/>
            <a:ext cx="46254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ubik Light"/>
              <a:buNone/>
            </a:pPr>
            <a: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Advanced Data Analysis</a:t>
            </a:r>
            <a:b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Joining Time Series</a:t>
            </a:r>
            <a:endParaRPr sz="3200" b="0" i="0" u="none" strike="noStrike" cap="none">
              <a:solidFill>
                <a:srgbClr val="2C2C3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7" name="Google Shape;57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 idx="4294967295"/>
          </p:nvPr>
        </p:nvSpPr>
        <p:spPr>
          <a:xfrm>
            <a:off x="152875" y="2295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The reality is always more difficult than expected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5" name="Google Shape;185;p10" descr="Picture 6"/>
          <p:cNvPicPr preferRelativeResize="0"/>
          <p:nvPr/>
        </p:nvPicPr>
        <p:blipFill rotWithShape="1">
          <a:blip r:embed="rId3">
            <a:alphaModFix/>
          </a:blip>
          <a:srcRect t="22868"/>
          <a:stretch/>
        </p:blipFill>
        <p:spPr>
          <a:xfrm>
            <a:off x="463540" y="1176211"/>
            <a:ext cx="8208393" cy="353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title" idx="4294967295"/>
          </p:nvPr>
        </p:nvSpPr>
        <p:spPr>
          <a:xfrm>
            <a:off x="272963" y="2928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 close look to the distribution of our data over time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1" name="Google Shape;191;p11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11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3" name="Google Shape;193;p11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1"/>
          <p:cNvCxnSpPr>
            <a:stCxn id="193" idx="0"/>
            <a:endCxn id="199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11"/>
          <p:cNvCxnSpPr>
            <a:stCxn id="194" idx="0"/>
            <a:endCxn id="201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1"/>
          <p:cNvCxnSpPr>
            <a:stCxn id="195" idx="0"/>
            <a:endCxn id="203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11"/>
          <p:cNvCxnSpPr>
            <a:stCxn id="196" idx="0"/>
            <a:endCxn id="205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11"/>
          <p:cNvCxnSpPr>
            <a:stCxn id="197" idx="0"/>
            <a:endCxn id="207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1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11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214" name="Google Shape;214;p11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11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6" name="Google Shape;216;p1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1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218" name="Google Shape;218;p11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" name="Google Shape;219;p11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0" name="Google Shape;220;p1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1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222" name="Google Shape;222;p11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11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11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226" name="Google Shape;226;p11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11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8" name="Google Shape;228;p11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1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230" name="Google Shape;230;p11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11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2" name="Google Shape;232;p11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1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1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241" name="Google Shape;241;p11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11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3" name="Google Shape;243;p1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1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11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246" name="Google Shape;246;p1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11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8" name="Google Shape;248;p1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1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11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251" name="Google Shape;251;p1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Google Shape;252;p11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3" name="Google Shape;253;p1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11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11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256" name="Google Shape;256;p11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11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8" name="Google Shape;258;p1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1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 idx="4294967295"/>
          </p:nvPr>
        </p:nvSpPr>
        <p:spPr>
          <a:xfrm>
            <a:off x="272963" y="2928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 close look to the distribution of our data over time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5" name="Google Shape;265;p31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1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" name="Google Shape;267;p31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31"/>
          <p:cNvCxnSpPr>
            <a:stCxn id="267" idx="0"/>
            <a:endCxn id="273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31"/>
          <p:cNvCxnSpPr>
            <a:stCxn id="268" idx="0"/>
            <a:endCxn id="275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31"/>
          <p:cNvCxnSpPr>
            <a:stCxn id="269" idx="0"/>
            <a:endCxn id="277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31"/>
          <p:cNvCxnSpPr>
            <a:stCxn id="270" idx="0"/>
            <a:endCxn id="279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31"/>
          <p:cNvCxnSpPr>
            <a:stCxn id="271" idx="0"/>
            <a:endCxn id="281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31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31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288" name="Google Shape;288;p31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31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0" name="Google Shape;290;p3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31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292" name="Google Shape;292;p31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31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4" name="Google Shape;294;p3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31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8" name="Google Shape;298;p31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31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300" name="Google Shape;300;p31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31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2" name="Google Shape;302;p31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304" name="Google Shape;304;p31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31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6" name="Google Shape;306;p31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31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192624" y="4373598"/>
            <a:ext cx="8369658" cy="31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NOTE: S1 and S2 are not synchronized: metrics don’t occur at the same time and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316" name="Google Shape;316;p31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31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8" name="Google Shape;318;p3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31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31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321" name="Google Shape;321;p3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31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3" name="Google Shape;323;p3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31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31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326" name="Google Shape;326;p3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31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8" name="Google Shape;328;p3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1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31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331" name="Google Shape;331;p31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31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3" name="Google Shape;333;p3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31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2" descr="Picture 2"/>
          <p:cNvPicPr preferRelativeResize="0"/>
          <p:nvPr/>
        </p:nvPicPr>
        <p:blipFill rotWithShape="1">
          <a:blip r:embed="rId3">
            <a:alphaModFix/>
          </a:blip>
          <a:srcRect t="12341" b="21728"/>
          <a:stretch/>
        </p:blipFill>
        <p:spPr>
          <a:xfrm>
            <a:off x="0" y="773200"/>
            <a:ext cx="9144000" cy="394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/>
          <p:nvPr/>
        </p:nvSpPr>
        <p:spPr>
          <a:xfrm>
            <a:off x="-189300" y="773200"/>
            <a:ext cx="9333300" cy="3942300"/>
          </a:xfrm>
          <a:prstGeom prst="rect">
            <a:avLst/>
          </a:prstGeom>
          <a:gradFill>
            <a:gsLst>
              <a:gs pos="0">
                <a:srgbClr val="000000">
                  <a:alpha val="22352"/>
                </a:srgbClr>
              </a:gs>
              <a:gs pos="86000">
                <a:srgbClr val="000000">
                  <a:alpha val="22352"/>
                </a:srgbClr>
              </a:gs>
              <a:gs pos="100000">
                <a:srgbClr val="000000">
                  <a:alpha val="2235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 txBox="1">
            <a:spLocks noGrp="1"/>
          </p:cNvSpPr>
          <p:nvPr>
            <p:ph type="title" idx="4294967295"/>
          </p:nvPr>
        </p:nvSpPr>
        <p:spPr>
          <a:xfrm>
            <a:off x="278275" y="1367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them? Let’s do a time shift!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title" idx="4294967295"/>
          </p:nvPr>
        </p:nvSpPr>
        <p:spPr>
          <a:xfrm>
            <a:off x="226975" y="2928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time shift?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47" name="Google Shape;347;p13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p13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9" name="Google Shape;349;p13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3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13"/>
          <p:cNvCxnSpPr>
            <a:stCxn id="349" idx="0"/>
            <a:endCxn id="355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13"/>
          <p:cNvCxnSpPr>
            <a:stCxn id="350" idx="0"/>
            <a:endCxn id="357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13"/>
          <p:cNvCxnSpPr>
            <a:stCxn id="351" idx="0"/>
            <a:endCxn id="359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13"/>
          <p:cNvCxnSpPr>
            <a:stCxn id="352" idx="0"/>
            <a:endCxn id="361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13"/>
          <p:cNvCxnSpPr>
            <a:stCxn id="353" idx="0"/>
            <a:endCxn id="363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13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3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3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13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370" name="Google Shape;370;p13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" name="Google Shape;371;p13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2" name="Google Shape;372;p13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374" name="Google Shape;374;p13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5" name="Google Shape;375;p13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6" name="Google Shape;376;p1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13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378" name="Google Shape;378;p13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" name="Google Shape;379;p13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0" name="Google Shape;380;p13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3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382" name="Google Shape;382;p13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13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4" name="Google Shape;384;p13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3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386" name="Google Shape;386;p13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7" name="Google Shape;387;p13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8" name="Google Shape;388;p13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3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3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3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397" name="Google Shape;397;p13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" name="Google Shape;398;p13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9" name="Google Shape;399;p13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13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13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402" name="Google Shape;402;p13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13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4" name="Google Shape;404;p1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3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13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407" name="Google Shape;407;p13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8" name="Google Shape;408;p13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9" name="Google Shape;409;p1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3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13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412" name="Google Shape;412;p13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3" name="Google Shape;413;p13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4" name="Google Shape;414;p1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3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 idx="4294967295"/>
          </p:nvPr>
        </p:nvSpPr>
        <p:spPr>
          <a:xfrm>
            <a:off x="226975" y="2928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time shift?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p40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3" name="Google Shape;423;p40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40"/>
          <p:cNvCxnSpPr>
            <a:stCxn id="423" idx="0"/>
            <a:endCxn id="429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0" name="Google Shape;430;p40"/>
          <p:cNvCxnSpPr>
            <a:stCxn id="424" idx="0"/>
            <a:endCxn id="431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40"/>
          <p:cNvCxnSpPr>
            <a:stCxn id="425" idx="0"/>
            <a:endCxn id="433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40"/>
          <p:cNvCxnSpPr>
            <a:stCxn id="426" idx="0"/>
            <a:endCxn id="435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40"/>
          <p:cNvCxnSpPr>
            <a:stCxn id="427" idx="0"/>
            <a:endCxn id="437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40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0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444" name="Google Shape;444;p40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" name="Google Shape;445;p40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6" name="Google Shape;446;p40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448" name="Google Shape;448;p40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" name="Google Shape;449;p40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0" name="Google Shape;450;p4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40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452" name="Google Shape;452;p40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40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4" name="Google Shape;454;p40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456" name="Google Shape;456;p40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7" name="Google Shape;457;p40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8" name="Google Shape;458;p40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40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460" name="Google Shape;460;p40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40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2" name="Google Shape;462;p40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40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40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471" name="Google Shape;471;p40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2" name="Google Shape;472;p40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40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40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40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476" name="Google Shape;476;p40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0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8" name="Google Shape;478;p4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40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40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481" name="Google Shape;481;p40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" name="Google Shape;482;p40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40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40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486" name="Google Shape;486;p40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" name="Google Shape;487;p40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8" name="Google Shape;488;p4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40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 rot="-873312">
            <a:off x="3604943" y="3110828"/>
            <a:ext cx="1827075" cy="64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-15 sec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4"/>
          <p:cNvSpPr txBox="1">
            <a:spLocks noGrp="1"/>
          </p:cNvSpPr>
          <p:nvPr>
            <p:ph type="title" idx="4294967295"/>
          </p:nvPr>
        </p:nvSpPr>
        <p:spPr>
          <a:xfrm>
            <a:off x="253375" y="28867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Here we 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14"/>
          <p:cNvSpPr txBox="1">
            <a:spLocks noGrp="1"/>
          </p:cNvSpPr>
          <p:nvPr>
            <p:ph type="body" idx="4294967295"/>
          </p:nvPr>
        </p:nvSpPr>
        <p:spPr>
          <a:xfrm>
            <a:off x="601663" y="1244600"/>
            <a:ext cx="8542337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95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 = from(bucket: "training")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range(start: v.timeRangeStart, stop: v.timeRangeStop)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filter(fn: (r) =&gt; r._measurement == "iot-oven")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filter(fn: (r) =&gt; r._field == "temperature")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tempS1 = temp |&gt; filter(fn: (r) =&gt; r.sensor == "S1")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tempS2 = temp |&gt; filter(fn: (r) =&gt; r.sensor == "S2")</a:t>
            </a:r>
            <a:endParaRPr>
              <a:solidFill>
                <a:schemeClr val="l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GB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|&gt; </a:t>
            </a:r>
            <a:r>
              <a:rPr lang="en-GB" sz="14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timeShift(duration: 15s, columns: ["_time"] 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</a:pPr>
            <a:endParaRPr b="1">
              <a:solidFill>
                <a:schemeClr val="accent1"/>
              </a:solidFill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temp_join = join(  tables: {s1:tempS1, s2: tempS2},  on: ["_time"] ) </a:t>
            </a:r>
            <a:endParaRPr sz="1400" b="1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temp_join |&gt; map(fn: (r) =&gt; ({ _time: r._time,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                        _value: r._value_s1 - r._value_s2 }))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5"/>
          <p:cNvSpPr txBox="1">
            <a:spLocks noGrp="1"/>
          </p:cNvSpPr>
          <p:nvPr>
            <p:ph type="title" idx="4294967295"/>
          </p:nvPr>
        </p:nvSpPr>
        <p:spPr>
          <a:xfrm>
            <a:off x="226975" y="3034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time shift?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02" name="Google Shape;502;p15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p15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4" name="Google Shape;504;p15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5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5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5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15"/>
          <p:cNvCxnSpPr>
            <a:stCxn id="504" idx="0"/>
            <a:endCxn id="510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15"/>
          <p:cNvCxnSpPr>
            <a:stCxn id="505" idx="0"/>
            <a:endCxn id="512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15"/>
          <p:cNvCxnSpPr>
            <a:stCxn id="506" idx="0"/>
            <a:endCxn id="514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5" name="Google Shape;515;p15"/>
          <p:cNvCxnSpPr>
            <a:stCxn id="507" idx="0"/>
            <a:endCxn id="516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7" name="Google Shape;517;p15"/>
          <p:cNvCxnSpPr>
            <a:stCxn id="508" idx="0"/>
            <a:endCxn id="518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p15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5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5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5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5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5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15"/>
          <p:cNvGrpSpPr/>
          <p:nvPr/>
        </p:nvGrpSpPr>
        <p:grpSpPr>
          <a:xfrm>
            <a:off x="844332" y="3171925"/>
            <a:ext cx="549077" cy="1046454"/>
            <a:chOff x="0" y="0"/>
            <a:chExt cx="549075" cy="1046452"/>
          </a:xfrm>
        </p:grpSpPr>
        <p:sp>
          <p:nvSpPr>
            <p:cNvPr id="525" name="Google Shape;525;p15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6" name="Google Shape;526;p15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7" name="Google Shape;527;p15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15"/>
          <p:cNvGrpSpPr/>
          <p:nvPr/>
        </p:nvGrpSpPr>
        <p:grpSpPr>
          <a:xfrm>
            <a:off x="2445857" y="2879244"/>
            <a:ext cx="549076" cy="1339135"/>
            <a:chOff x="0" y="0"/>
            <a:chExt cx="549075" cy="1339134"/>
          </a:xfrm>
        </p:grpSpPr>
        <p:sp>
          <p:nvSpPr>
            <p:cNvPr id="529" name="Google Shape;529;p15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0" name="Google Shape;530;p15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1" name="Google Shape;531;p1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15"/>
          <p:cNvGrpSpPr/>
          <p:nvPr/>
        </p:nvGrpSpPr>
        <p:grpSpPr>
          <a:xfrm>
            <a:off x="4047381" y="3086299"/>
            <a:ext cx="549076" cy="1132080"/>
            <a:chOff x="0" y="0"/>
            <a:chExt cx="549075" cy="1132079"/>
          </a:xfrm>
        </p:grpSpPr>
        <p:sp>
          <p:nvSpPr>
            <p:cNvPr id="533" name="Google Shape;533;p15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4" name="Google Shape;534;p15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5" name="Google Shape;535;p15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15"/>
          <p:cNvGrpSpPr/>
          <p:nvPr/>
        </p:nvGrpSpPr>
        <p:grpSpPr>
          <a:xfrm>
            <a:off x="5648905" y="3476197"/>
            <a:ext cx="549076" cy="742182"/>
            <a:chOff x="0" y="0"/>
            <a:chExt cx="549075" cy="742180"/>
          </a:xfrm>
        </p:grpSpPr>
        <p:sp>
          <p:nvSpPr>
            <p:cNvPr id="537" name="Google Shape;537;p15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15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9" name="Google Shape;539;p15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15"/>
          <p:cNvGrpSpPr/>
          <p:nvPr/>
        </p:nvGrpSpPr>
        <p:grpSpPr>
          <a:xfrm>
            <a:off x="7250430" y="3272749"/>
            <a:ext cx="549076" cy="945630"/>
            <a:chOff x="0" y="0"/>
            <a:chExt cx="549075" cy="945629"/>
          </a:xfrm>
        </p:grpSpPr>
        <p:sp>
          <p:nvSpPr>
            <p:cNvPr id="541" name="Google Shape;541;p15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2" name="Google Shape;542;p15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3" name="Google Shape;543;p15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15"/>
          <p:cNvSpPr txBox="1"/>
          <p:nvPr/>
        </p:nvSpPr>
        <p:spPr>
          <a:xfrm>
            <a:off x="1179063" y="2995838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5"/>
          <p:cNvSpPr txBox="1"/>
          <p:nvPr/>
        </p:nvSpPr>
        <p:spPr>
          <a:xfrm>
            <a:off x="2776015" y="2768864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5"/>
          <p:cNvSpPr txBox="1"/>
          <p:nvPr/>
        </p:nvSpPr>
        <p:spPr>
          <a:xfrm>
            <a:off x="5991298" y="3367663"/>
            <a:ext cx="273657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5"/>
          <p:cNvSpPr txBox="1"/>
          <p:nvPr/>
        </p:nvSpPr>
        <p:spPr>
          <a:xfrm>
            <a:off x="4407804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5"/>
          <p:cNvSpPr txBox="1"/>
          <p:nvPr/>
        </p:nvSpPr>
        <p:spPr>
          <a:xfrm>
            <a:off x="7615609" y="3167803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5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5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15"/>
          <p:cNvGrpSpPr/>
          <p:nvPr/>
        </p:nvGrpSpPr>
        <p:grpSpPr>
          <a:xfrm>
            <a:off x="1645094" y="3010261"/>
            <a:ext cx="549077" cy="1177086"/>
            <a:chOff x="0" y="0"/>
            <a:chExt cx="549075" cy="1177084"/>
          </a:xfrm>
        </p:grpSpPr>
        <p:sp>
          <p:nvSpPr>
            <p:cNvPr id="552" name="Google Shape;552;p15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3" name="Google Shape;553;p15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4" name="Google Shape;554;p15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15"/>
          <p:cNvSpPr txBox="1"/>
          <p:nvPr/>
        </p:nvSpPr>
        <p:spPr>
          <a:xfrm>
            <a:off x="1993516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15"/>
          <p:cNvGrpSpPr/>
          <p:nvPr/>
        </p:nvGrpSpPr>
        <p:grpSpPr>
          <a:xfrm>
            <a:off x="3246618" y="2960925"/>
            <a:ext cx="549077" cy="1252047"/>
            <a:chOff x="0" y="0"/>
            <a:chExt cx="549075" cy="1252046"/>
          </a:xfrm>
        </p:grpSpPr>
        <p:sp>
          <p:nvSpPr>
            <p:cNvPr id="557" name="Google Shape;557;p15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8" name="Google Shape;558;p15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9" name="Google Shape;559;p1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 txBox="1"/>
          <p:nvPr/>
        </p:nvSpPr>
        <p:spPr>
          <a:xfrm>
            <a:off x="3580739" y="286143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Google Shape;561;p15"/>
          <p:cNvGrpSpPr/>
          <p:nvPr/>
        </p:nvGrpSpPr>
        <p:grpSpPr>
          <a:xfrm>
            <a:off x="4848143" y="2946006"/>
            <a:ext cx="549076" cy="1252048"/>
            <a:chOff x="0" y="0"/>
            <a:chExt cx="549075" cy="1252046"/>
          </a:xfrm>
        </p:grpSpPr>
        <p:sp>
          <p:nvSpPr>
            <p:cNvPr id="562" name="Google Shape;562;p15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3" name="Google Shape;563;p15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4" name="Google Shape;564;p1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15"/>
          <p:cNvSpPr txBox="1"/>
          <p:nvPr/>
        </p:nvSpPr>
        <p:spPr>
          <a:xfrm>
            <a:off x="5150642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15"/>
          <p:cNvGrpSpPr/>
          <p:nvPr/>
        </p:nvGrpSpPr>
        <p:grpSpPr>
          <a:xfrm>
            <a:off x="6449667" y="3631805"/>
            <a:ext cx="549076" cy="566249"/>
            <a:chOff x="0" y="0"/>
            <a:chExt cx="549075" cy="566248"/>
          </a:xfrm>
        </p:grpSpPr>
        <p:sp>
          <p:nvSpPr>
            <p:cNvPr id="567" name="Google Shape;567;p15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8" name="Google Shape;568;p15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9" name="Google Shape;569;p1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15"/>
          <p:cNvSpPr txBox="1"/>
          <p:nvPr/>
        </p:nvSpPr>
        <p:spPr>
          <a:xfrm>
            <a:off x="6796656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5"/>
          <p:cNvSpPr txBox="1"/>
          <p:nvPr/>
        </p:nvSpPr>
        <p:spPr>
          <a:xfrm rot="-873312">
            <a:off x="102538" y="3409600"/>
            <a:ext cx="965608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GB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-15 sec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"/>
          <p:cNvSpPr txBox="1">
            <a:spLocks noGrp="1"/>
          </p:cNvSpPr>
          <p:nvPr>
            <p:ph type="title" idx="4294967295"/>
          </p:nvPr>
        </p:nvSpPr>
        <p:spPr>
          <a:xfrm>
            <a:off x="226975" y="3034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time shift?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77" name="Google Shape;577;p41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8" name="Google Shape;578;p41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9" name="Google Shape;579;p41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1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41"/>
          <p:cNvCxnSpPr>
            <a:stCxn id="579" idx="0"/>
            <a:endCxn id="585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41"/>
          <p:cNvCxnSpPr>
            <a:stCxn id="580" idx="0"/>
            <a:endCxn id="587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41"/>
          <p:cNvCxnSpPr>
            <a:stCxn id="581" idx="0"/>
            <a:endCxn id="589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0" name="Google Shape;590;p41"/>
          <p:cNvCxnSpPr>
            <a:stCxn id="582" idx="0"/>
            <a:endCxn id="591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41"/>
          <p:cNvCxnSpPr>
            <a:stCxn id="583" idx="0"/>
            <a:endCxn id="593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1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1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1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1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41"/>
          <p:cNvGrpSpPr/>
          <p:nvPr/>
        </p:nvGrpSpPr>
        <p:grpSpPr>
          <a:xfrm>
            <a:off x="844332" y="3171925"/>
            <a:ext cx="549077" cy="1046454"/>
            <a:chOff x="0" y="0"/>
            <a:chExt cx="549075" cy="1046452"/>
          </a:xfrm>
        </p:grpSpPr>
        <p:sp>
          <p:nvSpPr>
            <p:cNvPr id="600" name="Google Shape;600;p41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" name="Google Shape;601;p41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2" name="Google Shape;602;p4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41"/>
          <p:cNvGrpSpPr/>
          <p:nvPr/>
        </p:nvGrpSpPr>
        <p:grpSpPr>
          <a:xfrm>
            <a:off x="2445857" y="2879244"/>
            <a:ext cx="549076" cy="1339135"/>
            <a:chOff x="0" y="0"/>
            <a:chExt cx="549075" cy="1339134"/>
          </a:xfrm>
        </p:grpSpPr>
        <p:sp>
          <p:nvSpPr>
            <p:cNvPr id="604" name="Google Shape;604;p41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41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6" name="Google Shape;606;p4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1"/>
          <p:cNvGrpSpPr/>
          <p:nvPr/>
        </p:nvGrpSpPr>
        <p:grpSpPr>
          <a:xfrm>
            <a:off x="4047381" y="3086299"/>
            <a:ext cx="549076" cy="1132080"/>
            <a:chOff x="0" y="0"/>
            <a:chExt cx="549075" cy="1132079"/>
          </a:xfrm>
        </p:grpSpPr>
        <p:sp>
          <p:nvSpPr>
            <p:cNvPr id="608" name="Google Shape;608;p41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41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0" name="Google Shape;610;p41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41"/>
          <p:cNvGrpSpPr/>
          <p:nvPr/>
        </p:nvGrpSpPr>
        <p:grpSpPr>
          <a:xfrm>
            <a:off x="5648905" y="3476197"/>
            <a:ext cx="549076" cy="742182"/>
            <a:chOff x="0" y="0"/>
            <a:chExt cx="549075" cy="742180"/>
          </a:xfrm>
        </p:grpSpPr>
        <p:sp>
          <p:nvSpPr>
            <p:cNvPr id="612" name="Google Shape;612;p41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3" name="Google Shape;613;p41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4" name="Google Shape;614;p41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41"/>
          <p:cNvGrpSpPr/>
          <p:nvPr/>
        </p:nvGrpSpPr>
        <p:grpSpPr>
          <a:xfrm>
            <a:off x="7250430" y="3272749"/>
            <a:ext cx="549076" cy="945630"/>
            <a:chOff x="0" y="0"/>
            <a:chExt cx="549075" cy="945629"/>
          </a:xfrm>
        </p:grpSpPr>
        <p:sp>
          <p:nvSpPr>
            <p:cNvPr id="616" name="Google Shape;616;p41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7" name="Google Shape;617;p41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8" name="Google Shape;618;p41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41"/>
          <p:cNvSpPr txBox="1"/>
          <p:nvPr/>
        </p:nvSpPr>
        <p:spPr>
          <a:xfrm>
            <a:off x="1179063" y="2995838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1"/>
          <p:cNvSpPr txBox="1"/>
          <p:nvPr/>
        </p:nvSpPr>
        <p:spPr>
          <a:xfrm>
            <a:off x="2776015" y="2768864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5991298" y="3367663"/>
            <a:ext cx="273657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4407804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1"/>
          <p:cNvSpPr txBox="1"/>
          <p:nvPr/>
        </p:nvSpPr>
        <p:spPr>
          <a:xfrm>
            <a:off x="7615609" y="3167803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1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1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1"/>
          <p:cNvSpPr txBox="1"/>
          <p:nvPr/>
        </p:nvSpPr>
        <p:spPr>
          <a:xfrm>
            <a:off x="192624" y="4373598"/>
            <a:ext cx="7545249" cy="31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NOTE: some metrics now occur at the same time, but the rate is still different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41"/>
          <p:cNvGrpSpPr/>
          <p:nvPr/>
        </p:nvGrpSpPr>
        <p:grpSpPr>
          <a:xfrm>
            <a:off x="1645094" y="3010261"/>
            <a:ext cx="549077" cy="1177086"/>
            <a:chOff x="0" y="0"/>
            <a:chExt cx="549075" cy="1177084"/>
          </a:xfrm>
        </p:grpSpPr>
        <p:sp>
          <p:nvSpPr>
            <p:cNvPr id="628" name="Google Shape;628;p41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9" name="Google Shape;629;p41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0" name="Google Shape;630;p41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41"/>
          <p:cNvSpPr txBox="1"/>
          <p:nvPr/>
        </p:nvSpPr>
        <p:spPr>
          <a:xfrm>
            <a:off x="1993516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41"/>
          <p:cNvGrpSpPr/>
          <p:nvPr/>
        </p:nvGrpSpPr>
        <p:grpSpPr>
          <a:xfrm>
            <a:off x="3246618" y="2960925"/>
            <a:ext cx="549077" cy="1252047"/>
            <a:chOff x="0" y="0"/>
            <a:chExt cx="549075" cy="1252046"/>
          </a:xfrm>
        </p:grpSpPr>
        <p:sp>
          <p:nvSpPr>
            <p:cNvPr id="633" name="Google Shape;633;p4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4" name="Google Shape;634;p41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5" name="Google Shape;635;p4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p41"/>
          <p:cNvSpPr txBox="1"/>
          <p:nvPr/>
        </p:nvSpPr>
        <p:spPr>
          <a:xfrm>
            <a:off x="3580739" y="286143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41"/>
          <p:cNvGrpSpPr/>
          <p:nvPr/>
        </p:nvGrpSpPr>
        <p:grpSpPr>
          <a:xfrm>
            <a:off x="4848143" y="2946006"/>
            <a:ext cx="549076" cy="1252048"/>
            <a:chOff x="0" y="0"/>
            <a:chExt cx="549075" cy="1252046"/>
          </a:xfrm>
        </p:grpSpPr>
        <p:sp>
          <p:nvSpPr>
            <p:cNvPr id="638" name="Google Shape;638;p41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9" name="Google Shape;639;p41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0" name="Google Shape;640;p4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41"/>
          <p:cNvSpPr txBox="1"/>
          <p:nvPr/>
        </p:nvSpPr>
        <p:spPr>
          <a:xfrm>
            <a:off x="5150642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41"/>
          <p:cNvGrpSpPr/>
          <p:nvPr/>
        </p:nvGrpSpPr>
        <p:grpSpPr>
          <a:xfrm>
            <a:off x="6449667" y="3631805"/>
            <a:ext cx="549076" cy="566249"/>
            <a:chOff x="0" y="0"/>
            <a:chExt cx="549075" cy="566248"/>
          </a:xfrm>
        </p:grpSpPr>
        <p:sp>
          <p:nvSpPr>
            <p:cNvPr id="643" name="Google Shape;643;p41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4" name="Google Shape;644;p41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41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" name="Google Shape;646;p41"/>
          <p:cNvSpPr txBox="1"/>
          <p:nvPr/>
        </p:nvSpPr>
        <p:spPr>
          <a:xfrm>
            <a:off x="6796656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1"/>
          <p:cNvSpPr txBox="1"/>
          <p:nvPr/>
        </p:nvSpPr>
        <p:spPr>
          <a:xfrm rot="-873312">
            <a:off x="102538" y="3409600"/>
            <a:ext cx="965608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GB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-15 sec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6"/>
          <p:cNvSpPr txBox="1">
            <a:spLocks noGrp="1"/>
          </p:cNvSpPr>
          <p:nvPr>
            <p:ph type="title" idx="4294967295"/>
          </p:nvPr>
        </p:nvSpPr>
        <p:spPr>
          <a:xfrm>
            <a:off x="312500" y="221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ct val="1000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Moreover, is -15 sec correct? Shall I do -30 sec, instead?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3" name="Google Shape;653;p16"/>
          <p:cNvSpPr txBox="1"/>
          <p:nvPr/>
        </p:nvSpPr>
        <p:spPr>
          <a:xfrm>
            <a:off x="2453252" y="406900"/>
            <a:ext cx="42375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lang="en-GB" sz="28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6346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Light"/>
              <a:buNone/>
            </a:pPr>
            <a:r>
              <a:rPr lang="en-GB"/>
              <a:t>Exploring Flux</a:t>
            </a:r>
            <a:br>
              <a:rPr lang="en-GB"/>
            </a:br>
            <a:r>
              <a:rPr lang="en-GB" sz="3600"/>
              <a:t>Joining Time Series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7"/>
          <p:cNvSpPr txBox="1">
            <a:spLocks noGrp="1"/>
          </p:cNvSpPr>
          <p:nvPr>
            <p:ph type="title" idx="4294967295"/>
          </p:nvPr>
        </p:nvSpPr>
        <p:spPr>
          <a:xfrm>
            <a:off x="244925" y="23797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Shall we tumble?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9" name="Google Shape;659;p17" descr="Picture 2"/>
          <p:cNvPicPr preferRelativeResize="0"/>
          <p:nvPr/>
        </p:nvPicPr>
        <p:blipFill rotWithShape="1">
          <a:blip r:embed="rId3">
            <a:alphaModFix/>
          </a:blip>
          <a:srcRect l="1575" t="23229" b="13889"/>
          <a:stretch/>
        </p:blipFill>
        <p:spPr>
          <a:xfrm>
            <a:off x="463540" y="1244338"/>
            <a:ext cx="8219325" cy="339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8"/>
          <p:cNvSpPr/>
          <p:nvPr/>
        </p:nvSpPr>
        <p:spPr>
          <a:xfrm>
            <a:off x="984734" y="1181297"/>
            <a:ext cx="1664700" cy="3037200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8"/>
          <p:cNvSpPr txBox="1">
            <a:spLocks noGrp="1"/>
          </p:cNvSpPr>
          <p:nvPr>
            <p:ph type="title" idx="4294967295"/>
          </p:nvPr>
        </p:nvSpPr>
        <p:spPr>
          <a:xfrm>
            <a:off x="211075" y="2614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tumbling window?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6" name="Google Shape;666;p18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7" name="Google Shape;667;p18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8" name="Google Shape;668;p18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8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8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8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18"/>
          <p:cNvCxnSpPr>
            <a:stCxn id="668" idx="0"/>
            <a:endCxn id="674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" name="Google Shape;675;p18"/>
          <p:cNvCxnSpPr>
            <a:stCxn id="669" idx="0"/>
            <a:endCxn id="676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" name="Google Shape;677;p18"/>
          <p:cNvCxnSpPr>
            <a:stCxn id="670" idx="0"/>
            <a:endCxn id="678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9" name="Google Shape;679;p18"/>
          <p:cNvCxnSpPr>
            <a:stCxn id="671" idx="0"/>
            <a:endCxn id="680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p18"/>
          <p:cNvCxnSpPr>
            <a:stCxn id="672" idx="0"/>
            <a:endCxn id="682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Google Shape;674;p18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8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8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8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8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8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8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8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18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689" name="Google Shape;689;p18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0" name="Google Shape;690;p18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1" name="Google Shape;691;p18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18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693" name="Google Shape;693;p18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4" name="Google Shape;694;p18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5" name="Google Shape;695;p18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18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697" name="Google Shape;697;p18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8" name="Google Shape;698;p18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9" name="Google Shape;699;p18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700;p18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701" name="Google Shape;701;p18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2" name="Google Shape;702;p18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3" name="Google Shape;703;p18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18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705" name="Google Shape;705;p18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6" name="Google Shape;706;p18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7" name="Google Shape;707;p18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18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8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8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8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8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8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8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8"/>
          <p:cNvSpPr txBox="1"/>
          <p:nvPr/>
        </p:nvSpPr>
        <p:spPr>
          <a:xfrm>
            <a:off x="192624" y="4373598"/>
            <a:ext cx="8617605" cy="31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NOTE: S1 and S2 are not synchronized: metrics do not occur nor at the same to nor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18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717" name="Google Shape;717;p18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p18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p18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18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18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722" name="Google Shape;722;p18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3" name="Google Shape;723;p18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24" name="Google Shape;724;p18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18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18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727" name="Google Shape;727;p18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8" name="Google Shape;728;p18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29" name="Google Shape;729;p18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18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18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732" name="Google Shape;732;p18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3" name="Google Shape;733;p18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4" name="Google Shape;734;p18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5" name="Google Shape;735;p18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9"/>
          <p:cNvSpPr/>
          <p:nvPr/>
        </p:nvSpPr>
        <p:spPr>
          <a:xfrm>
            <a:off x="2604778" y="1224828"/>
            <a:ext cx="1664700" cy="3037200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9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2" name="Google Shape;742;p19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3" name="Google Shape;743;p19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9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9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9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Google Shape;748;p19"/>
          <p:cNvCxnSpPr>
            <a:stCxn id="743" idx="0"/>
            <a:endCxn id="749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19"/>
          <p:cNvCxnSpPr>
            <a:stCxn id="744" idx="0"/>
            <a:endCxn id="751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2" name="Google Shape;752;p19"/>
          <p:cNvCxnSpPr>
            <a:stCxn id="745" idx="0"/>
            <a:endCxn id="753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4" name="Google Shape;754;p19"/>
          <p:cNvCxnSpPr>
            <a:stCxn id="746" idx="0"/>
            <a:endCxn id="755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19"/>
          <p:cNvCxnSpPr>
            <a:stCxn id="747" idx="0"/>
            <a:endCxn id="757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9" name="Google Shape;749;p19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9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9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9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9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19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764" name="Google Shape;764;p19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5" name="Google Shape;765;p19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66" name="Google Shape;766;p19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19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768" name="Google Shape;768;p19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9" name="Google Shape;769;p19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0" name="Google Shape;770;p19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772" name="Google Shape;772;p19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3" name="Google Shape;773;p19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4" name="Google Shape;774;p19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19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776" name="Google Shape;776;p19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7" name="Google Shape;777;p19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8" name="Google Shape;778;p19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19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780" name="Google Shape;780;p19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1" name="Google Shape;781;p19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2" name="Google Shape;782;p19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" name="Google Shape;783;p19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9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9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9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9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9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9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9"/>
          <p:cNvSpPr txBox="1"/>
          <p:nvPr/>
        </p:nvSpPr>
        <p:spPr>
          <a:xfrm>
            <a:off x="192624" y="4373598"/>
            <a:ext cx="8617605" cy="31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NOTE: S1 and S2 are not synchronized: metrics do not occur nor at the same to nor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1" name="Google Shape;791;p19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792" name="Google Shape;792;p19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3" name="Google Shape;793;p19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4" name="Google Shape;794;p19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Google Shape;795;p19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19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797" name="Google Shape;797;p19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8" name="Google Shape;798;p19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9" name="Google Shape;799;p19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19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19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802" name="Google Shape;802;p19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3" name="Google Shape;803;p19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4" name="Google Shape;804;p19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19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19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807" name="Google Shape;807;p19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8" name="Google Shape;808;p19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9" name="Google Shape;809;p19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19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9"/>
          <p:cNvSpPr txBox="1">
            <a:spLocks noGrp="1"/>
          </p:cNvSpPr>
          <p:nvPr>
            <p:ph type="title" idx="4294967295"/>
          </p:nvPr>
        </p:nvSpPr>
        <p:spPr>
          <a:xfrm>
            <a:off x="211075" y="2614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tumbling window?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/>
          <p:nvPr/>
        </p:nvSpPr>
        <p:spPr>
          <a:xfrm>
            <a:off x="4227871" y="1265685"/>
            <a:ext cx="1664786" cy="3037077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7" name="Google Shape;817;p20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8" name="Google Shape;818;p20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9" name="Google Shape;819;p20"/>
          <p:cNvSpPr txBox="1"/>
          <p:nvPr/>
        </p:nvSpPr>
        <p:spPr>
          <a:xfrm>
            <a:off x="853877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0"/>
          <p:cNvSpPr txBox="1"/>
          <p:nvPr/>
        </p:nvSpPr>
        <p:spPr>
          <a:xfrm>
            <a:off x="2455401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4056925" y="2409380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20"/>
          <p:cNvSpPr txBox="1"/>
          <p:nvPr/>
        </p:nvSpPr>
        <p:spPr>
          <a:xfrm>
            <a:off x="5658451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20"/>
          <p:cNvSpPr txBox="1"/>
          <p:nvPr/>
        </p:nvSpPr>
        <p:spPr>
          <a:xfrm>
            <a:off x="7259975" y="2409380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4" name="Google Shape;824;p20"/>
          <p:cNvCxnSpPr>
            <a:stCxn id="819" idx="0"/>
            <a:endCxn id="825" idx="0"/>
          </p:cNvCxnSpPr>
          <p:nvPr/>
        </p:nvCxnSpPr>
        <p:spPr>
          <a:xfrm rot="10800000">
            <a:off x="1126315" y="1587980"/>
            <a:ext cx="2100" cy="8214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20"/>
          <p:cNvCxnSpPr>
            <a:stCxn id="820" idx="0"/>
            <a:endCxn id="827" idx="0"/>
          </p:cNvCxnSpPr>
          <p:nvPr/>
        </p:nvCxnSpPr>
        <p:spPr>
          <a:xfrm rot="10800000">
            <a:off x="2717639" y="1359080"/>
            <a:ext cx="12300" cy="1050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8" name="Google Shape;828;p20"/>
          <p:cNvCxnSpPr>
            <a:stCxn id="821" idx="0"/>
            <a:endCxn id="829" idx="0"/>
          </p:cNvCxnSpPr>
          <p:nvPr/>
        </p:nvCxnSpPr>
        <p:spPr>
          <a:xfrm rot="10800000">
            <a:off x="4315563" y="1810580"/>
            <a:ext cx="15900" cy="59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0" name="Google Shape;830;p20"/>
          <p:cNvCxnSpPr>
            <a:stCxn id="822" idx="0"/>
            <a:endCxn id="831" idx="0"/>
          </p:cNvCxnSpPr>
          <p:nvPr/>
        </p:nvCxnSpPr>
        <p:spPr>
          <a:xfrm rot="10800000">
            <a:off x="5927889" y="1817780"/>
            <a:ext cx="5100" cy="59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20"/>
          <p:cNvCxnSpPr>
            <a:stCxn id="823" idx="0"/>
            <a:endCxn id="833" idx="0"/>
          </p:cNvCxnSpPr>
          <p:nvPr/>
        </p:nvCxnSpPr>
        <p:spPr>
          <a:xfrm rot="10800000">
            <a:off x="7525213" y="1720580"/>
            <a:ext cx="9300" cy="6888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5" name="Google Shape;825;p20"/>
          <p:cNvSpPr/>
          <p:nvPr/>
        </p:nvSpPr>
        <p:spPr>
          <a:xfrm>
            <a:off x="1083479" y="158795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/>
          <p:nvPr/>
        </p:nvSpPr>
        <p:spPr>
          <a:xfrm>
            <a:off x="2674810" y="135907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0"/>
          <p:cNvSpPr/>
          <p:nvPr/>
        </p:nvSpPr>
        <p:spPr>
          <a:xfrm>
            <a:off x="4272831" y="181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5885183" y="181779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7482512" y="1720675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0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0"/>
          <p:cNvSpPr txBox="1"/>
          <p:nvPr/>
        </p:nvSpPr>
        <p:spPr>
          <a:xfrm>
            <a:off x="2785561" y="1248691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20"/>
          <p:cNvSpPr txBox="1"/>
          <p:nvPr/>
        </p:nvSpPr>
        <p:spPr>
          <a:xfrm>
            <a:off x="6000568" y="1699646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20"/>
          <p:cNvSpPr txBox="1"/>
          <p:nvPr/>
        </p:nvSpPr>
        <p:spPr>
          <a:xfrm>
            <a:off x="4417822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0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9" name="Google Shape;839;p20"/>
          <p:cNvGrpSpPr/>
          <p:nvPr/>
        </p:nvGrpSpPr>
        <p:grpSpPr>
          <a:xfrm>
            <a:off x="1307629" y="3171925"/>
            <a:ext cx="549076" cy="1046454"/>
            <a:chOff x="0" y="0"/>
            <a:chExt cx="549075" cy="1046452"/>
          </a:xfrm>
        </p:grpSpPr>
        <p:sp>
          <p:nvSpPr>
            <p:cNvPr id="840" name="Google Shape;840;p20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1" name="Google Shape;841;p20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2" name="Google Shape;842;p20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20"/>
          <p:cNvGrpSpPr/>
          <p:nvPr/>
        </p:nvGrpSpPr>
        <p:grpSpPr>
          <a:xfrm>
            <a:off x="2909152" y="2879244"/>
            <a:ext cx="549077" cy="1339135"/>
            <a:chOff x="0" y="0"/>
            <a:chExt cx="549075" cy="1339134"/>
          </a:xfrm>
        </p:grpSpPr>
        <p:sp>
          <p:nvSpPr>
            <p:cNvPr id="844" name="Google Shape;844;p20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5" name="Google Shape;845;p20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6" name="Google Shape;846;p2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20"/>
          <p:cNvGrpSpPr/>
          <p:nvPr/>
        </p:nvGrpSpPr>
        <p:grpSpPr>
          <a:xfrm>
            <a:off x="4510676" y="3086299"/>
            <a:ext cx="549076" cy="1132080"/>
            <a:chOff x="0" y="0"/>
            <a:chExt cx="549075" cy="1132079"/>
          </a:xfrm>
        </p:grpSpPr>
        <p:sp>
          <p:nvSpPr>
            <p:cNvPr id="848" name="Google Shape;848;p20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9" name="Google Shape;849;p20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0" name="Google Shape;850;p20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20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852" name="Google Shape;852;p20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3" name="Google Shape;853;p20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4" name="Google Shape;854;p20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20"/>
          <p:cNvGrpSpPr/>
          <p:nvPr/>
        </p:nvGrpSpPr>
        <p:grpSpPr>
          <a:xfrm>
            <a:off x="7713727" y="3272749"/>
            <a:ext cx="549076" cy="945630"/>
            <a:chOff x="0" y="0"/>
            <a:chExt cx="549075" cy="945629"/>
          </a:xfrm>
        </p:grpSpPr>
        <p:sp>
          <p:nvSpPr>
            <p:cNvPr id="856" name="Google Shape;856;p20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7" name="Google Shape;857;p20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8" name="Google Shape;858;p20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20"/>
          <p:cNvSpPr txBox="1"/>
          <p:nvPr/>
        </p:nvSpPr>
        <p:spPr>
          <a:xfrm>
            <a:off x="1642360" y="2995838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20"/>
          <p:cNvSpPr txBox="1"/>
          <p:nvPr/>
        </p:nvSpPr>
        <p:spPr>
          <a:xfrm>
            <a:off x="3239312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0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0"/>
          <p:cNvSpPr txBox="1"/>
          <p:nvPr/>
        </p:nvSpPr>
        <p:spPr>
          <a:xfrm>
            <a:off x="4871099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0"/>
          <p:cNvSpPr txBox="1"/>
          <p:nvPr/>
        </p:nvSpPr>
        <p:spPr>
          <a:xfrm>
            <a:off x="8078904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0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0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20"/>
          <p:cNvSpPr txBox="1"/>
          <p:nvPr/>
        </p:nvSpPr>
        <p:spPr>
          <a:xfrm>
            <a:off x="192624" y="4373598"/>
            <a:ext cx="8617605" cy="31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NOTE: S1 and S2 are not synchronized: metrics do not occur nor at the same to nor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7" name="Google Shape;867;p20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868" name="Google Shape;868;p20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9" name="Google Shape;869;p20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0" name="Google Shape;870;p20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20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20"/>
          <p:cNvGrpSpPr/>
          <p:nvPr/>
        </p:nvGrpSpPr>
        <p:grpSpPr>
          <a:xfrm>
            <a:off x="3709914" y="2960925"/>
            <a:ext cx="549077" cy="1252047"/>
            <a:chOff x="0" y="0"/>
            <a:chExt cx="549075" cy="1252046"/>
          </a:xfrm>
        </p:grpSpPr>
        <p:sp>
          <p:nvSpPr>
            <p:cNvPr id="873" name="Google Shape;873;p20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4" name="Google Shape;874;p20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20"/>
          <p:cNvSpPr txBox="1"/>
          <p:nvPr/>
        </p:nvSpPr>
        <p:spPr>
          <a:xfrm>
            <a:off x="4044036" y="2861431"/>
            <a:ext cx="347102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20"/>
          <p:cNvGrpSpPr/>
          <p:nvPr/>
        </p:nvGrpSpPr>
        <p:grpSpPr>
          <a:xfrm>
            <a:off x="5311438" y="2946006"/>
            <a:ext cx="549076" cy="1252048"/>
            <a:chOff x="0" y="0"/>
            <a:chExt cx="549075" cy="1252046"/>
          </a:xfrm>
        </p:grpSpPr>
        <p:sp>
          <p:nvSpPr>
            <p:cNvPr id="878" name="Google Shape;878;p20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9" name="Google Shape;879;p20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0" name="Google Shape;880;p2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1" name="Google Shape;881;p20"/>
          <p:cNvSpPr txBox="1"/>
          <p:nvPr/>
        </p:nvSpPr>
        <p:spPr>
          <a:xfrm>
            <a:off x="561393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20"/>
          <p:cNvGrpSpPr/>
          <p:nvPr/>
        </p:nvGrpSpPr>
        <p:grpSpPr>
          <a:xfrm>
            <a:off x="6912962" y="3631805"/>
            <a:ext cx="549076" cy="566249"/>
            <a:chOff x="0" y="0"/>
            <a:chExt cx="549075" cy="566248"/>
          </a:xfrm>
        </p:grpSpPr>
        <p:sp>
          <p:nvSpPr>
            <p:cNvPr id="883" name="Google Shape;883;p20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4" name="Google Shape;884;p20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5" name="Google Shape;885;p20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0"/>
          <p:cNvSpPr txBox="1"/>
          <p:nvPr/>
        </p:nvSpPr>
        <p:spPr>
          <a:xfrm>
            <a:off x="7259953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0"/>
          <p:cNvSpPr txBox="1">
            <a:spLocks noGrp="1"/>
          </p:cNvSpPr>
          <p:nvPr>
            <p:ph type="title" idx="4294967295"/>
          </p:nvPr>
        </p:nvSpPr>
        <p:spPr>
          <a:xfrm>
            <a:off x="211075" y="2614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Can we synchronize them with a tumbling window?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1"/>
          <p:cNvSpPr txBox="1">
            <a:spLocks noGrp="1"/>
          </p:cNvSpPr>
          <p:nvPr>
            <p:ph type="title" idx="4294967295"/>
          </p:nvPr>
        </p:nvSpPr>
        <p:spPr>
          <a:xfrm>
            <a:off x="270275" y="2886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Here we 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3" name="Google Shape;893;p21"/>
          <p:cNvSpPr txBox="1">
            <a:spLocks noGrp="1"/>
          </p:cNvSpPr>
          <p:nvPr>
            <p:ph type="body" idx="4294967295"/>
          </p:nvPr>
        </p:nvSpPr>
        <p:spPr>
          <a:xfrm>
            <a:off x="365163" y="932100"/>
            <a:ext cx="85422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95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 = from(bucket: "training")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range(start: 2020-04-30T10:00:00Z, stop: 2020-04-30T10:05:00Z)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filter(fn: (r) =&gt; r._measurement == "iot-oven")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|&gt; filter(fn: (r) =&gt; r._field == "temperature")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tempS1 = temp |&gt; filter(fn: (r) =&gt; r.sensor == "S1")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      |&gt;</a:t>
            </a:r>
            <a:r>
              <a:rPr lang="en-GB" sz="14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GB" sz="14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60s,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GB" sz="14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tempS2 = temp |&gt; filter(fn: (r) =&gt; r.sensor == "S2")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      |&gt;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aggregate</a:t>
            </a:r>
            <a:r>
              <a:rPr lang="en-GB" sz="14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Window(every: 60s, </a:t>
            </a:r>
            <a:r>
              <a:rPr lang="en-GB" sz="1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fn: mean</a:t>
            </a:r>
            <a:r>
              <a:rPr lang="en-GB" sz="14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temp_join = join(  tables: {s1:tempS1, s2: tempS2},  on: ["_time"] ) </a:t>
            </a:r>
            <a:endParaRPr sz="1400" b="1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temp_join |&gt; map(fn: (r) =&gt; ({ _time: r._time,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                          _value: r._value_s1 - r._value_s2 }))</a:t>
            </a:r>
            <a:endParaRPr sz="1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 txBox="1">
            <a:spLocks noGrp="1"/>
          </p:cNvSpPr>
          <p:nvPr>
            <p:ph type="title" idx="4294967295"/>
          </p:nvPr>
        </p:nvSpPr>
        <p:spPr>
          <a:xfrm>
            <a:off x="312500" y="28867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It works!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9" name="Google Shape;899;p22"/>
          <p:cNvSpPr txBox="1"/>
          <p:nvPr/>
        </p:nvSpPr>
        <p:spPr>
          <a:xfrm>
            <a:off x="2763369" y="207264"/>
            <a:ext cx="3544372" cy="416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lang="en-GB" sz="28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3"/>
          <p:cNvSpPr txBox="1">
            <a:spLocks noGrp="1"/>
          </p:cNvSpPr>
          <p:nvPr>
            <p:ph type="title" idx="4294967295"/>
          </p:nvPr>
        </p:nvSpPr>
        <p:spPr>
          <a:xfrm>
            <a:off x="277100" y="32662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ct val="1000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Bonus point: </a:t>
            </a:r>
            <a:r>
              <a:rPr lang="en-GB">
                <a:solidFill>
                  <a:srgbClr val="351C75"/>
                </a:solidFill>
              </a:rPr>
              <a:t>tumbling windows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also synchronize </a:t>
            </a:r>
            <a:r>
              <a:rPr lang="en-GB">
                <a:solidFill>
                  <a:srgbClr val="E06666"/>
                </a:solidFill>
              </a:rPr>
              <a:t>events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05" name="Google Shape;905;p23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6" name="Google Shape;906;p23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7" name="Google Shape;907;p23"/>
          <p:cNvCxnSpPr/>
          <p:nvPr/>
        </p:nvCxnSpPr>
        <p:spPr>
          <a:xfrm rot="10800000" flipH="1">
            <a:off x="1124109" y="1674976"/>
            <a:ext cx="2100" cy="734405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8" name="Google Shape;908;p23"/>
          <p:cNvGrpSpPr/>
          <p:nvPr/>
        </p:nvGrpSpPr>
        <p:grpSpPr>
          <a:xfrm>
            <a:off x="853877" y="1587955"/>
            <a:ext cx="549077" cy="1110250"/>
            <a:chOff x="0" y="0"/>
            <a:chExt cx="549075" cy="1110249"/>
          </a:xfrm>
        </p:grpSpPr>
        <p:sp>
          <p:nvSpPr>
            <p:cNvPr id="909" name="Google Shape;909;p23"/>
            <p:cNvSpPr txBox="1"/>
            <p:nvPr/>
          </p:nvSpPr>
          <p:spPr>
            <a:xfrm>
              <a:off x="0" y="82142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23"/>
          <p:cNvGrpSpPr/>
          <p:nvPr/>
        </p:nvGrpSpPr>
        <p:grpSpPr>
          <a:xfrm>
            <a:off x="2540745" y="1359070"/>
            <a:ext cx="549077" cy="1339135"/>
            <a:chOff x="0" y="0"/>
            <a:chExt cx="549075" cy="1339134"/>
          </a:xfrm>
        </p:grpSpPr>
        <p:sp>
          <p:nvSpPr>
            <p:cNvPr id="912" name="Google Shape;912;p23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3" name="Google Shape;913;p23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4" name="Google Shape;914;p2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23"/>
          <p:cNvGrpSpPr/>
          <p:nvPr/>
        </p:nvGrpSpPr>
        <p:grpSpPr>
          <a:xfrm>
            <a:off x="3971581" y="1810675"/>
            <a:ext cx="549076" cy="887530"/>
            <a:chOff x="0" y="0"/>
            <a:chExt cx="549075" cy="887528"/>
          </a:xfrm>
        </p:grpSpPr>
        <p:sp>
          <p:nvSpPr>
            <p:cNvPr id="916" name="Google Shape;916;p23"/>
            <p:cNvSpPr txBox="1"/>
            <p:nvPr/>
          </p:nvSpPr>
          <p:spPr>
            <a:xfrm>
              <a:off x="0" y="59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7" name="Google Shape;917;p23"/>
            <p:cNvCxnSpPr/>
            <p:nvPr/>
          </p:nvCxnSpPr>
          <p:spPr>
            <a:xfrm rot="10800000">
              <a:off x="258635" y="87021"/>
              <a:ext cx="11598" cy="51168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8" name="Google Shape;918;p23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23"/>
          <p:cNvGrpSpPr/>
          <p:nvPr/>
        </p:nvGrpSpPr>
        <p:grpSpPr>
          <a:xfrm>
            <a:off x="5463378" y="1817795"/>
            <a:ext cx="549076" cy="880410"/>
            <a:chOff x="0" y="0"/>
            <a:chExt cx="549075" cy="880409"/>
          </a:xfrm>
        </p:grpSpPr>
        <p:sp>
          <p:nvSpPr>
            <p:cNvPr id="920" name="Google Shape;920;p23"/>
            <p:cNvSpPr txBox="1"/>
            <p:nvPr/>
          </p:nvSpPr>
          <p:spPr>
            <a:xfrm>
              <a:off x="0" y="591584"/>
              <a:ext cx="549075" cy="28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1" name="Google Shape;921;p23"/>
            <p:cNvCxnSpPr/>
            <p:nvPr/>
          </p:nvCxnSpPr>
          <p:spPr>
            <a:xfrm rot="10800000">
              <a:off x="269461" y="87021"/>
              <a:ext cx="772" cy="50456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2" name="Google Shape;922;p23"/>
            <p:cNvSpPr/>
            <p:nvPr/>
          </p:nvSpPr>
          <p:spPr>
            <a:xfrm>
              <a:off x="226732" y="0"/>
              <a:ext cx="85459" cy="87021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23"/>
          <p:cNvGrpSpPr/>
          <p:nvPr/>
        </p:nvGrpSpPr>
        <p:grpSpPr>
          <a:xfrm>
            <a:off x="7259975" y="1720675"/>
            <a:ext cx="549076" cy="977530"/>
            <a:chOff x="0" y="0"/>
            <a:chExt cx="549075" cy="977528"/>
          </a:xfrm>
        </p:grpSpPr>
        <p:sp>
          <p:nvSpPr>
            <p:cNvPr id="924" name="Google Shape;924;p23"/>
            <p:cNvSpPr txBox="1"/>
            <p:nvPr/>
          </p:nvSpPr>
          <p:spPr>
            <a:xfrm>
              <a:off x="0" y="68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5" name="Google Shape;925;p23"/>
            <p:cNvCxnSpPr/>
            <p:nvPr/>
          </p:nvCxnSpPr>
          <p:spPr>
            <a:xfrm rot="10800000">
              <a:off x="265265" y="87020"/>
              <a:ext cx="4968" cy="6016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6" name="Google Shape;926;p23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3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23"/>
          <p:cNvSpPr txBox="1"/>
          <p:nvPr/>
        </p:nvSpPr>
        <p:spPr>
          <a:xfrm>
            <a:off x="2870904" y="1248691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5805495" y="1699646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3"/>
          <p:cNvSpPr txBox="1"/>
          <p:nvPr/>
        </p:nvSpPr>
        <p:spPr>
          <a:xfrm>
            <a:off x="4332478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23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23"/>
          <p:cNvGrpSpPr/>
          <p:nvPr/>
        </p:nvGrpSpPr>
        <p:grpSpPr>
          <a:xfrm>
            <a:off x="1063788" y="3171925"/>
            <a:ext cx="549077" cy="1046454"/>
            <a:chOff x="0" y="0"/>
            <a:chExt cx="549075" cy="1046452"/>
          </a:xfrm>
        </p:grpSpPr>
        <p:sp>
          <p:nvSpPr>
            <p:cNvPr id="933" name="Google Shape;933;p23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4" name="Google Shape;934;p23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3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23"/>
          <p:cNvGrpSpPr/>
          <p:nvPr/>
        </p:nvGrpSpPr>
        <p:grpSpPr>
          <a:xfrm>
            <a:off x="3067648" y="2879244"/>
            <a:ext cx="549076" cy="1339135"/>
            <a:chOff x="0" y="0"/>
            <a:chExt cx="549075" cy="1339134"/>
          </a:xfrm>
        </p:grpSpPr>
        <p:sp>
          <p:nvSpPr>
            <p:cNvPr id="937" name="Google Shape;937;p23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8" name="Google Shape;938;p23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9" name="Google Shape;939;p2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4571637" y="3086299"/>
            <a:ext cx="549076" cy="1132080"/>
            <a:chOff x="0" y="0"/>
            <a:chExt cx="549075" cy="1132079"/>
          </a:xfrm>
        </p:grpSpPr>
        <p:sp>
          <p:nvSpPr>
            <p:cNvPr id="941" name="Google Shape;941;p23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2" name="Google Shape;942;p23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3" name="Google Shape;943;p23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945" name="Google Shape;945;p23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6" name="Google Shape;946;p23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7" name="Google Shape;947;p23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23"/>
          <p:cNvGrpSpPr/>
          <p:nvPr/>
        </p:nvGrpSpPr>
        <p:grpSpPr>
          <a:xfrm>
            <a:off x="7762494" y="3272749"/>
            <a:ext cx="549076" cy="945630"/>
            <a:chOff x="0" y="0"/>
            <a:chExt cx="549075" cy="945629"/>
          </a:xfrm>
        </p:grpSpPr>
        <p:sp>
          <p:nvSpPr>
            <p:cNvPr id="949" name="Google Shape;949;p23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0" name="Google Shape;950;p23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1" name="Google Shape;951;p23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" name="Google Shape;952;p23"/>
          <p:cNvSpPr txBox="1"/>
          <p:nvPr/>
        </p:nvSpPr>
        <p:spPr>
          <a:xfrm>
            <a:off x="1398519" y="2995838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3"/>
          <p:cNvSpPr txBox="1"/>
          <p:nvPr/>
        </p:nvSpPr>
        <p:spPr>
          <a:xfrm>
            <a:off x="3397808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3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3"/>
          <p:cNvSpPr txBox="1"/>
          <p:nvPr/>
        </p:nvSpPr>
        <p:spPr>
          <a:xfrm>
            <a:off x="4932060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3"/>
          <p:cNvSpPr txBox="1"/>
          <p:nvPr/>
        </p:nvSpPr>
        <p:spPr>
          <a:xfrm>
            <a:off x="8127673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3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23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23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960" name="Google Shape;960;p23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1" name="Google Shape;961;p23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2" name="Google Shape;962;p23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3" name="Google Shape;963;p23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23"/>
          <p:cNvGrpSpPr/>
          <p:nvPr/>
        </p:nvGrpSpPr>
        <p:grpSpPr>
          <a:xfrm>
            <a:off x="3612379" y="2960925"/>
            <a:ext cx="549076" cy="1252047"/>
            <a:chOff x="0" y="0"/>
            <a:chExt cx="549075" cy="1252046"/>
          </a:xfrm>
        </p:grpSpPr>
        <p:sp>
          <p:nvSpPr>
            <p:cNvPr id="965" name="Google Shape;965;p23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01:39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6" name="Google Shape;966;p23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7" name="Google Shape;967;p2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23"/>
          <p:cNvSpPr txBox="1"/>
          <p:nvPr/>
        </p:nvSpPr>
        <p:spPr>
          <a:xfrm>
            <a:off x="3946500" y="286143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23"/>
          <p:cNvGrpSpPr/>
          <p:nvPr/>
        </p:nvGrpSpPr>
        <p:grpSpPr>
          <a:xfrm>
            <a:off x="5128558" y="2946006"/>
            <a:ext cx="549077" cy="1252048"/>
            <a:chOff x="0" y="0"/>
            <a:chExt cx="549075" cy="1252046"/>
          </a:xfrm>
        </p:grpSpPr>
        <p:sp>
          <p:nvSpPr>
            <p:cNvPr id="970" name="Google Shape;970;p23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1" name="Google Shape;971;p23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2" name="Google Shape;972;p2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3" name="Google Shape;973;p23"/>
          <p:cNvSpPr txBox="1"/>
          <p:nvPr/>
        </p:nvSpPr>
        <p:spPr>
          <a:xfrm>
            <a:off x="543105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4" name="Google Shape;974;p23"/>
          <p:cNvGrpSpPr/>
          <p:nvPr/>
        </p:nvGrpSpPr>
        <p:grpSpPr>
          <a:xfrm>
            <a:off x="7059267" y="3631805"/>
            <a:ext cx="549076" cy="566249"/>
            <a:chOff x="0" y="0"/>
            <a:chExt cx="549075" cy="566248"/>
          </a:xfrm>
        </p:grpSpPr>
        <p:sp>
          <p:nvSpPr>
            <p:cNvPr id="975" name="Google Shape;975;p23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6" name="Google Shape;976;p23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7" name="Google Shape;977;p23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8" name="Google Shape;978;p23"/>
          <p:cNvSpPr txBox="1"/>
          <p:nvPr/>
        </p:nvSpPr>
        <p:spPr>
          <a:xfrm>
            <a:off x="7406256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23"/>
          <p:cNvSpPr txBox="1"/>
          <p:nvPr/>
        </p:nvSpPr>
        <p:spPr>
          <a:xfrm>
            <a:off x="387365" y="4386076"/>
            <a:ext cx="384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MENO: </a:t>
            </a:r>
            <a:r>
              <a:rPr lang="en-GB" sz="1600" b="1" i="0" u="none" strike="noStrike" cap="non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irregular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23"/>
          <p:cNvSpPr/>
          <p:nvPr/>
        </p:nvSpPr>
        <p:spPr>
          <a:xfrm>
            <a:off x="984734" y="1181297"/>
            <a:ext cx="1664700" cy="3037200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5" name="Google Shape;985;p24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6" name="Google Shape;986;p24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7" name="Google Shape;987;p24"/>
          <p:cNvCxnSpPr/>
          <p:nvPr/>
        </p:nvCxnSpPr>
        <p:spPr>
          <a:xfrm rot="10800000" flipH="1">
            <a:off x="1124109" y="1674976"/>
            <a:ext cx="2100" cy="734405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8" name="Google Shape;988;p24"/>
          <p:cNvGrpSpPr/>
          <p:nvPr/>
        </p:nvGrpSpPr>
        <p:grpSpPr>
          <a:xfrm>
            <a:off x="853877" y="1587955"/>
            <a:ext cx="549077" cy="1110250"/>
            <a:chOff x="0" y="0"/>
            <a:chExt cx="549075" cy="1110249"/>
          </a:xfrm>
        </p:grpSpPr>
        <p:sp>
          <p:nvSpPr>
            <p:cNvPr id="989" name="Google Shape;989;p24"/>
            <p:cNvSpPr txBox="1"/>
            <p:nvPr/>
          </p:nvSpPr>
          <p:spPr>
            <a:xfrm>
              <a:off x="0" y="82142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24"/>
          <p:cNvGrpSpPr/>
          <p:nvPr/>
        </p:nvGrpSpPr>
        <p:grpSpPr>
          <a:xfrm>
            <a:off x="2540745" y="1359070"/>
            <a:ext cx="549077" cy="1339135"/>
            <a:chOff x="0" y="0"/>
            <a:chExt cx="549075" cy="1339134"/>
          </a:xfrm>
        </p:grpSpPr>
        <p:sp>
          <p:nvSpPr>
            <p:cNvPr id="992" name="Google Shape;992;p24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3" name="Google Shape;993;p24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4" name="Google Shape;994;p24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3971581" y="1810675"/>
            <a:ext cx="549076" cy="887530"/>
            <a:chOff x="0" y="0"/>
            <a:chExt cx="549075" cy="887528"/>
          </a:xfrm>
        </p:grpSpPr>
        <p:sp>
          <p:nvSpPr>
            <p:cNvPr id="996" name="Google Shape;996;p24"/>
            <p:cNvSpPr txBox="1"/>
            <p:nvPr/>
          </p:nvSpPr>
          <p:spPr>
            <a:xfrm>
              <a:off x="0" y="59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7" name="Google Shape;997;p24"/>
            <p:cNvCxnSpPr/>
            <p:nvPr/>
          </p:nvCxnSpPr>
          <p:spPr>
            <a:xfrm rot="10800000">
              <a:off x="258635" y="87021"/>
              <a:ext cx="11598" cy="51168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8" name="Google Shape;998;p24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24"/>
          <p:cNvGrpSpPr/>
          <p:nvPr/>
        </p:nvGrpSpPr>
        <p:grpSpPr>
          <a:xfrm>
            <a:off x="5463378" y="1817795"/>
            <a:ext cx="549076" cy="880410"/>
            <a:chOff x="0" y="0"/>
            <a:chExt cx="549075" cy="880409"/>
          </a:xfrm>
        </p:grpSpPr>
        <p:sp>
          <p:nvSpPr>
            <p:cNvPr id="1000" name="Google Shape;1000;p24"/>
            <p:cNvSpPr txBox="1"/>
            <p:nvPr/>
          </p:nvSpPr>
          <p:spPr>
            <a:xfrm>
              <a:off x="0" y="591584"/>
              <a:ext cx="549075" cy="28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1" name="Google Shape;1001;p24"/>
            <p:cNvCxnSpPr/>
            <p:nvPr/>
          </p:nvCxnSpPr>
          <p:spPr>
            <a:xfrm rot="10800000">
              <a:off x="269461" y="87021"/>
              <a:ext cx="772" cy="50456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2" name="Google Shape;1002;p24"/>
            <p:cNvSpPr/>
            <p:nvPr/>
          </p:nvSpPr>
          <p:spPr>
            <a:xfrm>
              <a:off x="226732" y="0"/>
              <a:ext cx="85459" cy="87021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24"/>
          <p:cNvGrpSpPr/>
          <p:nvPr/>
        </p:nvGrpSpPr>
        <p:grpSpPr>
          <a:xfrm>
            <a:off x="7259975" y="1720675"/>
            <a:ext cx="549076" cy="977530"/>
            <a:chOff x="0" y="0"/>
            <a:chExt cx="549075" cy="977528"/>
          </a:xfrm>
        </p:grpSpPr>
        <p:sp>
          <p:nvSpPr>
            <p:cNvPr id="1004" name="Google Shape;1004;p24"/>
            <p:cNvSpPr txBox="1"/>
            <p:nvPr/>
          </p:nvSpPr>
          <p:spPr>
            <a:xfrm>
              <a:off x="0" y="68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5" name="Google Shape;1005;p24"/>
            <p:cNvCxnSpPr/>
            <p:nvPr/>
          </p:nvCxnSpPr>
          <p:spPr>
            <a:xfrm rot="10800000">
              <a:off x="265265" y="87020"/>
              <a:ext cx="4968" cy="6016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4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7" name="Google Shape;1007;p24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4"/>
          <p:cNvSpPr txBox="1"/>
          <p:nvPr/>
        </p:nvSpPr>
        <p:spPr>
          <a:xfrm>
            <a:off x="2870904" y="1248691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4"/>
          <p:cNvSpPr txBox="1"/>
          <p:nvPr/>
        </p:nvSpPr>
        <p:spPr>
          <a:xfrm>
            <a:off x="5805495" y="1699646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4"/>
          <p:cNvSpPr txBox="1"/>
          <p:nvPr/>
        </p:nvSpPr>
        <p:spPr>
          <a:xfrm>
            <a:off x="4332478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4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1063788" y="3171925"/>
            <a:ext cx="549077" cy="1046454"/>
            <a:chOff x="0" y="0"/>
            <a:chExt cx="549075" cy="1046452"/>
          </a:xfrm>
        </p:grpSpPr>
        <p:sp>
          <p:nvSpPr>
            <p:cNvPr id="1013" name="Google Shape;1013;p24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4" name="Google Shape;1014;p24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15" name="Google Shape;1015;p24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24"/>
          <p:cNvGrpSpPr/>
          <p:nvPr/>
        </p:nvGrpSpPr>
        <p:grpSpPr>
          <a:xfrm>
            <a:off x="3067648" y="2879244"/>
            <a:ext cx="549076" cy="1339135"/>
            <a:chOff x="0" y="0"/>
            <a:chExt cx="549075" cy="1339134"/>
          </a:xfrm>
        </p:grpSpPr>
        <p:sp>
          <p:nvSpPr>
            <p:cNvPr id="1017" name="Google Shape;1017;p24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8" name="Google Shape;1018;p24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19" name="Google Shape;1019;p24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24"/>
          <p:cNvGrpSpPr/>
          <p:nvPr/>
        </p:nvGrpSpPr>
        <p:grpSpPr>
          <a:xfrm>
            <a:off x="4571637" y="3086299"/>
            <a:ext cx="549076" cy="1132080"/>
            <a:chOff x="0" y="0"/>
            <a:chExt cx="549075" cy="1132079"/>
          </a:xfrm>
        </p:grpSpPr>
        <p:sp>
          <p:nvSpPr>
            <p:cNvPr id="1021" name="Google Shape;1021;p24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2" name="Google Shape;1022;p24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4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24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1025" name="Google Shape;1025;p24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6" name="Google Shape;1026;p24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7" name="Google Shape;1027;p24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24"/>
          <p:cNvGrpSpPr/>
          <p:nvPr/>
        </p:nvGrpSpPr>
        <p:grpSpPr>
          <a:xfrm>
            <a:off x="7762494" y="3272749"/>
            <a:ext cx="549076" cy="945630"/>
            <a:chOff x="0" y="0"/>
            <a:chExt cx="549075" cy="945629"/>
          </a:xfrm>
        </p:grpSpPr>
        <p:sp>
          <p:nvSpPr>
            <p:cNvPr id="1029" name="Google Shape;1029;p24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0" name="Google Shape;1030;p24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1" name="Google Shape;1031;p24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" name="Google Shape;1032;p24"/>
          <p:cNvSpPr txBox="1"/>
          <p:nvPr/>
        </p:nvSpPr>
        <p:spPr>
          <a:xfrm>
            <a:off x="1398519" y="2995838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24"/>
          <p:cNvSpPr txBox="1"/>
          <p:nvPr/>
        </p:nvSpPr>
        <p:spPr>
          <a:xfrm>
            <a:off x="3397808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24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4"/>
          <p:cNvSpPr txBox="1"/>
          <p:nvPr/>
        </p:nvSpPr>
        <p:spPr>
          <a:xfrm>
            <a:off x="4932060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24"/>
          <p:cNvSpPr txBox="1"/>
          <p:nvPr/>
        </p:nvSpPr>
        <p:spPr>
          <a:xfrm>
            <a:off x="8127673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4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4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9" name="Google Shape;1039;p24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1040" name="Google Shape;1040;p24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1" name="Google Shape;1041;p24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2" name="Google Shape;1042;p24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3" name="Google Shape;1043;p24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Google Shape;1044;p24"/>
          <p:cNvGrpSpPr/>
          <p:nvPr/>
        </p:nvGrpSpPr>
        <p:grpSpPr>
          <a:xfrm>
            <a:off x="3612379" y="2960925"/>
            <a:ext cx="549076" cy="1252047"/>
            <a:chOff x="0" y="0"/>
            <a:chExt cx="549075" cy="1252046"/>
          </a:xfrm>
        </p:grpSpPr>
        <p:sp>
          <p:nvSpPr>
            <p:cNvPr id="1045" name="Google Shape;1045;p24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01:39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6" name="Google Shape;1046;p24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7" name="Google Shape;1047;p24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" name="Google Shape;1048;p24"/>
          <p:cNvSpPr txBox="1"/>
          <p:nvPr/>
        </p:nvSpPr>
        <p:spPr>
          <a:xfrm>
            <a:off x="3946500" y="286143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24"/>
          <p:cNvGrpSpPr/>
          <p:nvPr/>
        </p:nvGrpSpPr>
        <p:grpSpPr>
          <a:xfrm>
            <a:off x="5128558" y="2946006"/>
            <a:ext cx="549077" cy="1252048"/>
            <a:chOff x="0" y="0"/>
            <a:chExt cx="549075" cy="1252046"/>
          </a:xfrm>
        </p:grpSpPr>
        <p:sp>
          <p:nvSpPr>
            <p:cNvPr id="1050" name="Google Shape;1050;p24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1" name="Google Shape;1051;p24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2" name="Google Shape;1052;p24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4"/>
          <p:cNvSpPr txBox="1"/>
          <p:nvPr/>
        </p:nvSpPr>
        <p:spPr>
          <a:xfrm>
            <a:off x="543105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4" name="Google Shape;1054;p24"/>
          <p:cNvGrpSpPr/>
          <p:nvPr/>
        </p:nvGrpSpPr>
        <p:grpSpPr>
          <a:xfrm>
            <a:off x="7059267" y="3631805"/>
            <a:ext cx="549076" cy="566249"/>
            <a:chOff x="0" y="0"/>
            <a:chExt cx="549075" cy="566248"/>
          </a:xfrm>
        </p:grpSpPr>
        <p:sp>
          <p:nvSpPr>
            <p:cNvPr id="1055" name="Google Shape;1055;p24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6" name="Google Shape;1056;p24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7" name="Google Shape;1057;p24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8" name="Google Shape;1058;p24"/>
          <p:cNvSpPr txBox="1"/>
          <p:nvPr/>
        </p:nvSpPr>
        <p:spPr>
          <a:xfrm>
            <a:off x="7406256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4"/>
          <p:cNvSpPr/>
          <p:nvPr/>
        </p:nvSpPr>
        <p:spPr>
          <a:xfrm>
            <a:off x="2659839" y="1198618"/>
            <a:ext cx="1664787" cy="3037077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4"/>
          <p:cNvSpPr txBox="1">
            <a:spLocks noGrp="1"/>
          </p:cNvSpPr>
          <p:nvPr>
            <p:ph type="title" idx="4294967295"/>
          </p:nvPr>
        </p:nvSpPr>
        <p:spPr>
          <a:xfrm>
            <a:off x="277100" y="32662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ct val="1000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Bonus point: </a:t>
            </a:r>
            <a:r>
              <a:rPr lang="en-GB">
                <a:solidFill>
                  <a:srgbClr val="351C75"/>
                </a:solidFill>
              </a:rPr>
              <a:t>tumbling windows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also synchronize </a:t>
            </a:r>
            <a:r>
              <a:rPr lang="en-GB">
                <a:solidFill>
                  <a:srgbClr val="E06666"/>
                </a:solidFill>
              </a:rPr>
              <a:t>events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24"/>
          <p:cNvSpPr txBox="1"/>
          <p:nvPr/>
        </p:nvSpPr>
        <p:spPr>
          <a:xfrm>
            <a:off x="387365" y="4386076"/>
            <a:ext cx="384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MENO: </a:t>
            </a:r>
            <a:r>
              <a:rPr lang="en-GB" sz="1600" b="1" i="0" u="none" strike="noStrike" cap="non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irregular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25"/>
          <p:cNvCxnSpPr/>
          <p:nvPr/>
        </p:nvCxnSpPr>
        <p:spPr>
          <a:xfrm>
            <a:off x="666572" y="238427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7" name="Google Shape;1067;p25"/>
          <p:cNvCxnSpPr/>
          <p:nvPr/>
        </p:nvCxnSpPr>
        <p:spPr>
          <a:xfrm>
            <a:off x="666572" y="389376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8" name="Google Shape;1068;p25"/>
          <p:cNvCxnSpPr/>
          <p:nvPr/>
        </p:nvCxnSpPr>
        <p:spPr>
          <a:xfrm rot="10800000" flipH="1">
            <a:off x="1124109" y="1674976"/>
            <a:ext cx="2100" cy="734405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9" name="Google Shape;1069;p25"/>
          <p:cNvGrpSpPr/>
          <p:nvPr/>
        </p:nvGrpSpPr>
        <p:grpSpPr>
          <a:xfrm>
            <a:off x="853877" y="1587955"/>
            <a:ext cx="549077" cy="1110250"/>
            <a:chOff x="0" y="0"/>
            <a:chExt cx="549075" cy="1110249"/>
          </a:xfrm>
        </p:grpSpPr>
        <p:sp>
          <p:nvSpPr>
            <p:cNvPr id="1070" name="Google Shape;1070;p25"/>
            <p:cNvSpPr txBox="1"/>
            <p:nvPr/>
          </p:nvSpPr>
          <p:spPr>
            <a:xfrm>
              <a:off x="0" y="82142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25"/>
          <p:cNvGrpSpPr/>
          <p:nvPr/>
        </p:nvGrpSpPr>
        <p:grpSpPr>
          <a:xfrm>
            <a:off x="2540745" y="1359070"/>
            <a:ext cx="549077" cy="1339135"/>
            <a:chOff x="0" y="0"/>
            <a:chExt cx="549075" cy="1339134"/>
          </a:xfrm>
        </p:grpSpPr>
        <p:sp>
          <p:nvSpPr>
            <p:cNvPr id="1073" name="Google Shape;1073;p25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4" name="Google Shape;1074;p25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5" name="Google Shape;1075;p2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25"/>
          <p:cNvGrpSpPr/>
          <p:nvPr/>
        </p:nvGrpSpPr>
        <p:grpSpPr>
          <a:xfrm>
            <a:off x="3971581" y="1810675"/>
            <a:ext cx="549076" cy="887530"/>
            <a:chOff x="0" y="0"/>
            <a:chExt cx="549075" cy="887528"/>
          </a:xfrm>
        </p:grpSpPr>
        <p:sp>
          <p:nvSpPr>
            <p:cNvPr id="1077" name="Google Shape;1077;p25"/>
            <p:cNvSpPr txBox="1"/>
            <p:nvPr/>
          </p:nvSpPr>
          <p:spPr>
            <a:xfrm>
              <a:off x="0" y="59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8" name="Google Shape;1078;p25"/>
            <p:cNvCxnSpPr/>
            <p:nvPr/>
          </p:nvCxnSpPr>
          <p:spPr>
            <a:xfrm rot="10800000">
              <a:off x="258635" y="87021"/>
              <a:ext cx="11598" cy="51168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9" name="Google Shape;1079;p25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0" name="Google Shape;1080;p25"/>
          <p:cNvGrpSpPr/>
          <p:nvPr/>
        </p:nvGrpSpPr>
        <p:grpSpPr>
          <a:xfrm>
            <a:off x="5463378" y="1817795"/>
            <a:ext cx="549076" cy="880410"/>
            <a:chOff x="0" y="0"/>
            <a:chExt cx="549075" cy="880409"/>
          </a:xfrm>
        </p:grpSpPr>
        <p:sp>
          <p:nvSpPr>
            <p:cNvPr id="1081" name="Google Shape;1081;p25"/>
            <p:cNvSpPr txBox="1"/>
            <p:nvPr/>
          </p:nvSpPr>
          <p:spPr>
            <a:xfrm>
              <a:off x="0" y="591584"/>
              <a:ext cx="549075" cy="28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2" name="Google Shape;1082;p25"/>
            <p:cNvCxnSpPr/>
            <p:nvPr/>
          </p:nvCxnSpPr>
          <p:spPr>
            <a:xfrm rot="10800000">
              <a:off x="269461" y="87021"/>
              <a:ext cx="772" cy="504564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3" name="Google Shape;1083;p25"/>
            <p:cNvSpPr/>
            <p:nvPr/>
          </p:nvSpPr>
          <p:spPr>
            <a:xfrm>
              <a:off x="226732" y="0"/>
              <a:ext cx="85459" cy="87021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25"/>
          <p:cNvGrpSpPr/>
          <p:nvPr/>
        </p:nvGrpSpPr>
        <p:grpSpPr>
          <a:xfrm>
            <a:off x="7259975" y="1720675"/>
            <a:ext cx="549076" cy="977530"/>
            <a:chOff x="0" y="0"/>
            <a:chExt cx="549075" cy="977528"/>
          </a:xfrm>
        </p:grpSpPr>
        <p:sp>
          <p:nvSpPr>
            <p:cNvPr id="1085" name="Google Shape;1085;p25"/>
            <p:cNvSpPr txBox="1"/>
            <p:nvPr/>
          </p:nvSpPr>
          <p:spPr>
            <a:xfrm>
              <a:off x="0" y="68870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04:07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6" name="Google Shape;1086;p25"/>
            <p:cNvCxnSpPr/>
            <p:nvPr/>
          </p:nvCxnSpPr>
          <p:spPr>
            <a:xfrm rot="10800000">
              <a:off x="265265" y="87020"/>
              <a:ext cx="4968" cy="6016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7" name="Google Shape;1087;p25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8" name="Google Shape;1088;p25"/>
          <p:cNvSpPr txBox="1"/>
          <p:nvPr/>
        </p:nvSpPr>
        <p:spPr>
          <a:xfrm>
            <a:off x="1188608" y="147566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25"/>
          <p:cNvSpPr txBox="1"/>
          <p:nvPr/>
        </p:nvSpPr>
        <p:spPr>
          <a:xfrm>
            <a:off x="2870904" y="1248691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5"/>
          <p:cNvSpPr txBox="1"/>
          <p:nvPr/>
        </p:nvSpPr>
        <p:spPr>
          <a:xfrm>
            <a:off x="5805495" y="1699646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5"/>
          <p:cNvSpPr txBox="1"/>
          <p:nvPr/>
        </p:nvSpPr>
        <p:spPr>
          <a:xfrm>
            <a:off x="4332478" y="170029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5"/>
          <p:cNvSpPr txBox="1"/>
          <p:nvPr/>
        </p:nvSpPr>
        <p:spPr>
          <a:xfrm>
            <a:off x="7628710" y="1487907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25"/>
          <p:cNvGrpSpPr/>
          <p:nvPr/>
        </p:nvGrpSpPr>
        <p:grpSpPr>
          <a:xfrm>
            <a:off x="1063788" y="3171925"/>
            <a:ext cx="549077" cy="1046454"/>
            <a:chOff x="0" y="0"/>
            <a:chExt cx="549075" cy="1046452"/>
          </a:xfrm>
        </p:grpSpPr>
        <p:sp>
          <p:nvSpPr>
            <p:cNvPr id="1094" name="Google Shape;1094;p25"/>
            <p:cNvSpPr txBox="1"/>
            <p:nvPr/>
          </p:nvSpPr>
          <p:spPr>
            <a:xfrm>
              <a:off x="0" y="757628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5" name="Google Shape;1095;p25"/>
            <p:cNvCxnSpPr/>
            <p:nvPr/>
          </p:nvCxnSpPr>
          <p:spPr>
            <a:xfrm rot="10800000" flipH="1">
              <a:off x="270232" y="87021"/>
              <a:ext cx="2100" cy="670607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6" name="Google Shape;1096;p25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25"/>
          <p:cNvGrpSpPr/>
          <p:nvPr/>
        </p:nvGrpSpPr>
        <p:grpSpPr>
          <a:xfrm>
            <a:off x="3067648" y="2879244"/>
            <a:ext cx="549076" cy="1339135"/>
            <a:chOff x="0" y="0"/>
            <a:chExt cx="549075" cy="1339134"/>
          </a:xfrm>
        </p:grpSpPr>
        <p:sp>
          <p:nvSpPr>
            <p:cNvPr id="1098" name="Google Shape;1098;p25"/>
            <p:cNvSpPr txBox="1"/>
            <p:nvPr/>
          </p:nvSpPr>
          <p:spPr>
            <a:xfrm>
              <a:off x="0" y="105031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9" name="Google Shape;1099;p25"/>
            <p:cNvCxnSpPr/>
            <p:nvPr/>
          </p:nvCxnSpPr>
          <p:spPr>
            <a:xfrm rot="10800000">
              <a:off x="262138" y="87020"/>
              <a:ext cx="8095" cy="96329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0" name="Google Shape;1100;p2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25"/>
          <p:cNvGrpSpPr/>
          <p:nvPr/>
        </p:nvGrpSpPr>
        <p:grpSpPr>
          <a:xfrm>
            <a:off x="4571637" y="3086299"/>
            <a:ext cx="549076" cy="1132080"/>
            <a:chOff x="0" y="0"/>
            <a:chExt cx="549075" cy="1132079"/>
          </a:xfrm>
        </p:grpSpPr>
        <p:sp>
          <p:nvSpPr>
            <p:cNvPr id="1102" name="Google Shape;1102;p25"/>
            <p:cNvSpPr txBox="1"/>
            <p:nvPr/>
          </p:nvSpPr>
          <p:spPr>
            <a:xfrm>
              <a:off x="0" y="84325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3" name="Google Shape;1103;p25"/>
            <p:cNvCxnSpPr/>
            <p:nvPr/>
          </p:nvCxnSpPr>
          <p:spPr>
            <a:xfrm rot="10800000">
              <a:off x="258635" y="87021"/>
              <a:ext cx="11598" cy="75623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4" name="Google Shape;1104;p25"/>
            <p:cNvSpPr/>
            <p:nvPr/>
          </p:nvSpPr>
          <p:spPr>
            <a:xfrm>
              <a:off x="21590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25"/>
          <p:cNvGrpSpPr/>
          <p:nvPr/>
        </p:nvGrpSpPr>
        <p:grpSpPr>
          <a:xfrm>
            <a:off x="6112200" y="3476197"/>
            <a:ext cx="549076" cy="742182"/>
            <a:chOff x="0" y="0"/>
            <a:chExt cx="549075" cy="742180"/>
          </a:xfrm>
        </p:grpSpPr>
        <p:sp>
          <p:nvSpPr>
            <p:cNvPr id="1106" name="Google Shape;1106;p25"/>
            <p:cNvSpPr txBox="1"/>
            <p:nvPr/>
          </p:nvSpPr>
          <p:spPr>
            <a:xfrm>
              <a:off x="0" y="453356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7" name="Google Shape;1107;p25"/>
            <p:cNvCxnSpPr/>
            <p:nvPr/>
          </p:nvCxnSpPr>
          <p:spPr>
            <a:xfrm rot="10800000">
              <a:off x="269461" y="87021"/>
              <a:ext cx="772" cy="366336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8" name="Google Shape;1108;p25"/>
            <p:cNvSpPr/>
            <p:nvPr/>
          </p:nvSpPr>
          <p:spPr>
            <a:xfrm>
              <a:off x="22673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25"/>
          <p:cNvGrpSpPr/>
          <p:nvPr/>
        </p:nvGrpSpPr>
        <p:grpSpPr>
          <a:xfrm>
            <a:off x="7762494" y="3272749"/>
            <a:ext cx="549076" cy="945630"/>
            <a:chOff x="0" y="0"/>
            <a:chExt cx="549075" cy="945629"/>
          </a:xfrm>
        </p:grpSpPr>
        <p:sp>
          <p:nvSpPr>
            <p:cNvPr id="1110" name="Google Shape;1110;p25"/>
            <p:cNvSpPr txBox="1"/>
            <p:nvPr/>
          </p:nvSpPr>
          <p:spPr>
            <a:xfrm>
              <a:off x="0" y="656805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04:18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1" name="Google Shape;1111;p25"/>
            <p:cNvCxnSpPr/>
            <p:nvPr/>
          </p:nvCxnSpPr>
          <p:spPr>
            <a:xfrm rot="10800000">
              <a:off x="265265" y="87021"/>
              <a:ext cx="4968" cy="56978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2" name="Google Shape;1112;p25"/>
            <p:cNvSpPr/>
            <p:nvPr/>
          </p:nvSpPr>
          <p:spPr>
            <a:xfrm>
              <a:off x="222536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3" name="Google Shape;1113;p25"/>
          <p:cNvSpPr txBox="1"/>
          <p:nvPr/>
        </p:nvSpPr>
        <p:spPr>
          <a:xfrm>
            <a:off x="1398519" y="2995838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25"/>
          <p:cNvSpPr txBox="1"/>
          <p:nvPr/>
        </p:nvSpPr>
        <p:spPr>
          <a:xfrm>
            <a:off x="3397808" y="2768864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25"/>
          <p:cNvSpPr txBox="1"/>
          <p:nvPr/>
        </p:nvSpPr>
        <p:spPr>
          <a:xfrm>
            <a:off x="6454595" y="3367663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25"/>
          <p:cNvSpPr txBox="1"/>
          <p:nvPr/>
        </p:nvSpPr>
        <p:spPr>
          <a:xfrm>
            <a:off x="4932060" y="2988542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5"/>
          <p:cNvSpPr txBox="1"/>
          <p:nvPr/>
        </p:nvSpPr>
        <p:spPr>
          <a:xfrm>
            <a:off x="8127673" y="3167803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5"/>
          <p:cNvSpPr txBox="1"/>
          <p:nvPr/>
        </p:nvSpPr>
        <p:spPr>
          <a:xfrm>
            <a:off x="328596" y="1660330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5"/>
          <p:cNvSpPr txBox="1"/>
          <p:nvPr/>
        </p:nvSpPr>
        <p:spPr>
          <a:xfrm>
            <a:off x="376860" y="3173274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25"/>
          <p:cNvGrpSpPr/>
          <p:nvPr/>
        </p:nvGrpSpPr>
        <p:grpSpPr>
          <a:xfrm>
            <a:off x="2108390" y="3010261"/>
            <a:ext cx="549077" cy="1177086"/>
            <a:chOff x="0" y="0"/>
            <a:chExt cx="549075" cy="1177084"/>
          </a:xfrm>
        </p:grpSpPr>
        <p:sp>
          <p:nvSpPr>
            <p:cNvPr id="1121" name="Google Shape;1121;p25"/>
            <p:cNvSpPr txBox="1"/>
            <p:nvPr/>
          </p:nvSpPr>
          <p:spPr>
            <a:xfrm>
              <a:off x="0" y="888260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00:46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2" name="Google Shape;1122;p25"/>
            <p:cNvCxnSpPr/>
            <p:nvPr/>
          </p:nvCxnSpPr>
          <p:spPr>
            <a:xfrm rot="10800000" flipH="1">
              <a:off x="270232" y="118053"/>
              <a:ext cx="2100" cy="801240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3" name="Google Shape;1123;p25"/>
            <p:cNvSpPr/>
            <p:nvPr/>
          </p:nvSpPr>
          <p:spPr>
            <a:xfrm>
              <a:off x="229602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4" name="Google Shape;1124;p25"/>
          <p:cNvSpPr txBox="1"/>
          <p:nvPr/>
        </p:nvSpPr>
        <p:spPr>
          <a:xfrm>
            <a:off x="2456812" y="292126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5" name="Google Shape;1125;p25"/>
          <p:cNvGrpSpPr/>
          <p:nvPr/>
        </p:nvGrpSpPr>
        <p:grpSpPr>
          <a:xfrm>
            <a:off x="3612379" y="2960925"/>
            <a:ext cx="549076" cy="1252047"/>
            <a:chOff x="0" y="0"/>
            <a:chExt cx="549075" cy="1252046"/>
          </a:xfrm>
        </p:grpSpPr>
        <p:sp>
          <p:nvSpPr>
            <p:cNvPr id="1126" name="Google Shape;1126;p25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01:39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7" name="Google Shape;1127;p25"/>
            <p:cNvCxnSpPr/>
            <p:nvPr/>
          </p:nvCxnSpPr>
          <p:spPr>
            <a:xfrm rot="10800000">
              <a:off x="262138" y="92427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8" name="Google Shape;1128;p2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9" name="Google Shape;1129;p25"/>
          <p:cNvSpPr txBox="1"/>
          <p:nvPr/>
        </p:nvSpPr>
        <p:spPr>
          <a:xfrm>
            <a:off x="3946500" y="2861431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0" name="Google Shape;1130;p25"/>
          <p:cNvGrpSpPr/>
          <p:nvPr/>
        </p:nvGrpSpPr>
        <p:grpSpPr>
          <a:xfrm>
            <a:off x="5128558" y="2946006"/>
            <a:ext cx="549077" cy="1252048"/>
            <a:chOff x="0" y="0"/>
            <a:chExt cx="549075" cy="1252046"/>
          </a:xfrm>
        </p:grpSpPr>
        <p:sp>
          <p:nvSpPr>
            <p:cNvPr id="1131" name="Google Shape;1131;p25"/>
            <p:cNvSpPr txBox="1"/>
            <p:nvPr/>
          </p:nvSpPr>
          <p:spPr>
            <a:xfrm>
              <a:off x="0" y="963222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02:36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2" name="Google Shape;1132;p25"/>
            <p:cNvCxnSpPr/>
            <p:nvPr/>
          </p:nvCxnSpPr>
          <p:spPr>
            <a:xfrm rot="10800000">
              <a:off x="262138" y="107345"/>
              <a:ext cx="8095" cy="876202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3" name="Google Shape;1133;p2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25"/>
          <p:cNvSpPr txBox="1"/>
          <p:nvPr/>
        </p:nvSpPr>
        <p:spPr>
          <a:xfrm>
            <a:off x="5431057" y="2846514"/>
            <a:ext cx="34710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5" name="Google Shape;1135;p25"/>
          <p:cNvGrpSpPr/>
          <p:nvPr/>
        </p:nvGrpSpPr>
        <p:grpSpPr>
          <a:xfrm>
            <a:off x="7059267" y="3631805"/>
            <a:ext cx="549076" cy="566249"/>
            <a:chOff x="0" y="0"/>
            <a:chExt cx="549075" cy="566248"/>
          </a:xfrm>
        </p:grpSpPr>
        <p:sp>
          <p:nvSpPr>
            <p:cNvPr id="1136" name="Google Shape;1136;p25"/>
            <p:cNvSpPr txBox="1"/>
            <p:nvPr/>
          </p:nvSpPr>
          <p:spPr>
            <a:xfrm>
              <a:off x="0" y="277424"/>
              <a:ext cx="549075" cy="2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E6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D7E5E6"/>
                  </a:solidFill>
                  <a:latin typeface="Calibri"/>
                  <a:ea typeface="Calibri"/>
                  <a:cs typeface="Calibri"/>
                  <a:sym typeface="Calibri"/>
                </a:rPr>
                <a:t>03:48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7" name="Google Shape;1137;p25"/>
            <p:cNvCxnSpPr/>
            <p:nvPr/>
          </p:nvCxnSpPr>
          <p:spPr>
            <a:xfrm rot="10800000">
              <a:off x="262138" y="107345"/>
              <a:ext cx="8095" cy="190405"/>
            </a:xfrm>
            <a:prstGeom prst="straightConnector1">
              <a:avLst/>
            </a:prstGeom>
            <a:noFill/>
            <a:ln w="9525" cap="flat" cmpd="sng">
              <a:solidFill>
                <a:srgbClr val="D7E5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8" name="Google Shape;1138;p25"/>
            <p:cNvSpPr/>
            <p:nvPr/>
          </p:nvSpPr>
          <p:spPr>
            <a:xfrm>
              <a:off x="219409" y="0"/>
              <a:ext cx="85459" cy="87023"/>
            </a:xfrm>
            <a:prstGeom prst="ellipse">
              <a:avLst/>
            </a:prstGeom>
            <a:solidFill>
              <a:srgbClr val="D7E5E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9" name="Google Shape;1139;p25"/>
          <p:cNvSpPr txBox="1"/>
          <p:nvPr/>
        </p:nvSpPr>
        <p:spPr>
          <a:xfrm>
            <a:off x="7406256" y="3510539"/>
            <a:ext cx="273656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25"/>
          <p:cNvSpPr/>
          <p:nvPr/>
        </p:nvSpPr>
        <p:spPr>
          <a:xfrm>
            <a:off x="4345849" y="1179930"/>
            <a:ext cx="1664787" cy="3037077"/>
          </a:xfrm>
          <a:prstGeom prst="rect">
            <a:avLst/>
          </a:prstGeom>
          <a:solidFill>
            <a:srgbClr val="674EA7">
              <a:alpha val="72549"/>
            </a:srgbClr>
          </a:solidFill>
          <a:ln w="57150" cap="flat" cmpd="sng">
            <a:solidFill>
              <a:srgbClr val="351C7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25"/>
          <p:cNvSpPr txBox="1">
            <a:spLocks noGrp="1"/>
          </p:cNvSpPr>
          <p:nvPr>
            <p:ph type="title" idx="4294967295"/>
          </p:nvPr>
        </p:nvSpPr>
        <p:spPr>
          <a:xfrm>
            <a:off x="277100" y="32662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ct val="1000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Bonus point: </a:t>
            </a:r>
            <a:r>
              <a:rPr lang="en-GB">
                <a:solidFill>
                  <a:srgbClr val="351C75"/>
                </a:solidFill>
              </a:rPr>
              <a:t>tumbling windows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also synchronize </a:t>
            </a:r>
            <a:r>
              <a:rPr lang="en-GB">
                <a:solidFill>
                  <a:srgbClr val="E06666"/>
                </a:solidFill>
              </a:rPr>
              <a:t>events</a:t>
            </a: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2" name="Google Shape;1142;p25"/>
          <p:cNvSpPr txBox="1"/>
          <p:nvPr/>
        </p:nvSpPr>
        <p:spPr>
          <a:xfrm>
            <a:off x="387365" y="4386076"/>
            <a:ext cx="384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MENO: </a:t>
            </a:r>
            <a:r>
              <a:rPr lang="en-GB" sz="1600" b="1" i="0" u="none" strike="noStrike" cap="non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r>
              <a:rPr lang="en-GB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irregular time series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6"/>
          <p:cNvSpPr txBox="1">
            <a:spLocks noGrp="1"/>
          </p:cNvSpPr>
          <p:nvPr>
            <p:ph type="title" idx="4294967295"/>
          </p:nvPr>
        </p:nvSpPr>
        <p:spPr>
          <a:xfrm>
            <a:off x="354725" y="3140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8" name="Google Shape;1148;p26"/>
          <p:cNvSpPr txBox="1">
            <a:spLocks noGrp="1"/>
          </p:cNvSpPr>
          <p:nvPr>
            <p:ph type="body" idx="4294967295"/>
          </p:nvPr>
        </p:nvSpPr>
        <p:spPr>
          <a:xfrm>
            <a:off x="354725" y="1193525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irregular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 - 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49" name="Google Shape;11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 idx="4294967295"/>
          </p:nvPr>
        </p:nvSpPr>
        <p:spPr>
          <a:xfrm>
            <a:off x="0" y="1333500"/>
            <a:ext cx="5567363" cy="96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</a:pPr>
            <a:r>
              <a:rPr lang="en-GB">
                <a:solidFill>
                  <a:schemeClr val="dk1"/>
                </a:solidFill>
              </a:rPr>
              <a:t>Joining two time series</a:t>
            </a:r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 descr="Picture 4"/>
          <p:cNvPicPr preferRelativeResize="0"/>
          <p:nvPr/>
        </p:nvPicPr>
        <p:blipFill rotWithShape="1">
          <a:blip r:embed="rId3">
            <a:alphaModFix/>
          </a:blip>
          <a:srcRect t="20661" b="8736"/>
          <a:stretch/>
        </p:blipFill>
        <p:spPr>
          <a:xfrm>
            <a:off x="547280" y="1095152"/>
            <a:ext cx="8011929" cy="360444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547280" y="443908"/>
            <a:ext cx="315823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GB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Joining two time series</a:t>
            </a:r>
            <a:endParaRPr sz="2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7"/>
          <p:cNvSpPr txBox="1">
            <a:spLocks noGrp="1"/>
          </p:cNvSpPr>
          <p:nvPr>
            <p:ph type="title" idx="4294967295"/>
          </p:nvPr>
        </p:nvSpPr>
        <p:spPr>
          <a:xfrm>
            <a:off x="354725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 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5" name="Google Shape;1155;p27"/>
          <p:cNvSpPr txBox="1">
            <a:spLocks noGrp="1"/>
          </p:cNvSpPr>
          <p:nvPr>
            <p:ph type="body" idx="4294967295"/>
          </p:nvPr>
        </p:nvSpPr>
        <p:spPr>
          <a:xfrm>
            <a:off x="354725" y="1158150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</a:t>
            </a:r>
            <a:r>
              <a:rPr lang="en-GB" dirty="0">
                <a:solidFill>
                  <a:schemeClr val="lt1"/>
                </a:solidFill>
              </a:rPr>
              <a:t>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irregular</a:t>
            </a:r>
            <a:r>
              <a:rPr lang="en-GB" dirty="0">
                <a:solidFill>
                  <a:schemeClr val="lt1"/>
                </a:solidFill>
              </a:rPr>
              <a:t> - ?</a:t>
            </a:r>
            <a:endParaRPr dirty="0">
              <a:solidFill>
                <a:schemeClr val="lt1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</a:t>
            </a:r>
            <a:r>
              <a:rPr lang="en-GB" dirty="0">
                <a:solidFill>
                  <a:schemeClr val="lt1"/>
                </a:solidFill>
              </a:rPr>
              <a:t> - 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56" name="Google Shape;1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7"/>
          <p:cNvSpPr txBox="1">
            <a:spLocks noGrp="1"/>
          </p:cNvSpPr>
          <p:nvPr>
            <p:ph type="title" idx="4294967295"/>
          </p:nvPr>
        </p:nvSpPr>
        <p:spPr>
          <a:xfrm>
            <a:off x="354725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 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5" name="Google Shape;1155;p27"/>
          <p:cNvSpPr txBox="1">
            <a:spLocks noGrp="1"/>
          </p:cNvSpPr>
          <p:nvPr>
            <p:ph type="body" idx="4294967295"/>
          </p:nvPr>
        </p:nvSpPr>
        <p:spPr>
          <a:xfrm>
            <a:off x="354725" y="1158150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- </a:t>
            </a:r>
            <a:r>
              <a:rPr lang="en-GB" sz="1637" dirty="0" err="1">
                <a:solidFill>
                  <a:schemeClr val="accent6"/>
                </a:solidFill>
              </a:rPr>
              <a:t>timeShift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irregular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156" name="Google Shape;1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64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7"/>
          <p:cNvSpPr txBox="1">
            <a:spLocks noGrp="1"/>
          </p:cNvSpPr>
          <p:nvPr>
            <p:ph type="title" idx="4294967295"/>
          </p:nvPr>
        </p:nvSpPr>
        <p:spPr>
          <a:xfrm>
            <a:off x="354725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 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5" name="Google Shape;1155;p27"/>
          <p:cNvSpPr txBox="1">
            <a:spLocks noGrp="1"/>
          </p:cNvSpPr>
          <p:nvPr>
            <p:ph type="body" idx="4294967295"/>
          </p:nvPr>
        </p:nvSpPr>
        <p:spPr>
          <a:xfrm>
            <a:off x="354725" y="1158150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- </a:t>
            </a:r>
            <a:r>
              <a:rPr lang="en-GB" sz="1637" dirty="0" err="1">
                <a:solidFill>
                  <a:schemeClr val="accent6"/>
                </a:solidFill>
              </a:rPr>
              <a:t>timeShift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 - </a:t>
            </a:r>
            <a:r>
              <a:rPr lang="en-GB" sz="1637" dirty="0">
                <a:solidFill>
                  <a:schemeClr val="accent6"/>
                </a:solidFill>
              </a:rPr>
              <a:t>none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irregular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156" name="Google Shape;1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46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7"/>
          <p:cNvSpPr txBox="1">
            <a:spLocks noGrp="1"/>
          </p:cNvSpPr>
          <p:nvPr>
            <p:ph type="title" idx="4294967295"/>
          </p:nvPr>
        </p:nvSpPr>
        <p:spPr>
          <a:xfrm>
            <a:off x="354725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 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5" name="Google Shape;1155;p27"/>
          <p:cNvSpPr txBox="1">
            <a:spLocks noGrp="1"/>
          </p:cNvSpPr>
          <p:nvPr>
            <p:ph type="body" idx="4294967295"/>
          </p:nvPr>
        </p:nvSpPr>
        <p:spPr>
          <a:xfrm>
            <a:off x="354725" y="1158150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- </a:t>
            </a:r>
            <a:r>
              <a:rPr lang="en-GB" sz="1637" dirty="0" err="1">
                <a:solidFill>
                  <a:schemeClr val="accent6"/>
                </a:solidFill>
              </a:rPr>
              <a:t>timeShift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 - </a:t>
            </a:r>
            <a:r>
              <a:rPr lang="en-GB" sz="1637" dirty="0">
                <a:solidFill>
                  <a:schemeClr val="accent6"/>
                </a:solidFill>
              </a:rPr>
              <a:t>none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irregular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>
              <a:spcBef>
                <a:spcPts val="300"/>
              </a:spcBef>
              <a:buClr>
                <a:schemeClr val="lt1"/>
              </a:buClr>
              <a:buSzPts val="1600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 </a:t>
            </a:r>
            <a:r>
              <a:rPr lang="en-GB" dirty="0">
                <a:solidFill>
                  <a:schemeClr val="lt1"/>
                </a:solidFill>
              </a:rPr>
              <a:t>- ?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156" name="Google Shape;1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71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7"/>
          <p:cNvSpPr txBox="1">
            <a:spLocks noGrp="1"/>
          </p:cNvSpPr>
          <p:nvPr>
            <p:ph type="title" idx="4294967295"/>
          </p:nvPr>
        </p:nvSpPr>
        <p:spPr>
          <a:xfrm>
            <a:off x="354725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Quiz answers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5" name="Google Shape;1155;p27"/>
          <p:cNvSpPr txBox="1">
            <a:spLocks noGrp="1"/>
          </p:cNvSpPr>
          <p:nvPr>
            <p:ph type="body" idx="4294967295"/>
          </p:nvPr>
        </p:nvSpPr>
        <p:spPr>
          <a:xfrm>
            <a:off x="354725" y="1158150"/>
            <a:ext cx="82089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5955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1911" dirty="0">
                <a:solidFill>
                  <a:schemeClr val="lt1"/>
                </a:solidFill>
              </a:rPr>
              <a:t>Which synchronization method shall you use before joining? </a:t>
            </a:r>
            <a:br>
              <a:rPr lang="en-GB" sz="1911" dirty="0">
                <a:solidFill>
                  <a:schemeClr val="lt1"/>
                </a:solidFill>
              </a:rPr>
            </a:br>
            <a:r>
              <a:rPr lang="en-GB" sz="1911" dirty="0">
                <a:solidFill>
                  <a:schemeClr val="lt1"/>
                </a:solidFill>
              </a:rPr>
              <a:t>none | </a:t>
            </a:r>
            <a:r>
              <a:rPr lang="en-GB" sz="1911" dirty="0" err="1">
                <a:solidFill>
                  <a:schemeClr val="lt1"/>
                </a:solidFill>
              </a:rPr>
              <a:t>timeShift</a:t>
            </a:r>
            <a:r>
              <a:rPr lang="en-GB" sz="1911" dirty="0">
                <a:solidFill>
                  <a:schemeClr val="lt1"/>
                </a:solidFill>
              </a:rPr>
              <a:t> | </a:t>
            </a:r>
            <a:r>
              <a:rPr lang="en-GB" sz="1911" dirty="0" err="1">
                <a:solidFill>
                  <a:schemeClr val="lt1"/>
                </a:solidFill>
              </a:rPr>
              <a:t>aggregateWindow</a:t>
            </a:r>
            <a:endParaRPr dirty="0">
              <a:solidFill>
                <a:schemeClr val="lt1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one timeseries is regular, but the other is not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but metrics occur at a different time - </a:t>
            </a:r>
            <a:r>
              <a:rPr lang="en-GB" sz="1637" dirty="0" err="1">
                <a:solidFill>
                  <a:schemeClr val="accent6"/>
                </a:solidFill>
              </a:rPr>
              <a:t>timeShift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have the same rate, and metrics occur at the same time - </a:t>
            </a:r>
            <a:r>
              <a:rPr lang="en-GB" sz="1637" dirty="0">
                <a:solidFill>
                  <a:schemeClr val="accent6"/>
                </a:solidFill>
              </a:rPr>
              <a:t>none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irregular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  <a:p>
            <a:pPr marL="832103" lvl="1" indent="-31203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–"/>
            </a:pPr>
            <a:r>
              <a:rPr lang="en-GB" sz="1637" dirty="0">
                <a:solidFill>
                  <a:schemeClr val="lt1"/>
                </a:solidFill>
              </a:rPr>
              <a:t>two timeseries are regular, but metrics don't occur at the same time and rate - </a:t>
            </a:r>
            <a:r>
              <a:rPr lang="en-GB" sz="1637" dirty="0" err="1">
                <a:solidFill>
                  <a:schemeClr val="accent6"/>
                </a:solidFill>
              </a:rPr>
              <a:t>aggregateWindow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156" name="Google Shape;1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07604">
            <a:off x="7534570" y="3787415"/>
            <a:ext cx="1450014" cy="483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642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8"/>
          <p:cNvSpPr txBox="1">
            <a:spLocks noGrp="1"/>
          </p:cNvSpPr>
          <p:nvPr>
            <p:ph type="title" idx="4294967295"/>
          </p:nvPr>
        </p:nvSpPr>
        <p:spPr>
          <a:xfrm>
            <a:off x="287150" y="29710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Let’s get dirty!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62" name="Google Shape;1162;p2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48" y="1232017"/>
            <a:ext cx="8676000" cy="3480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28"/>
          <p:cNvGrpSpPr/>
          <p:nvPr/>
        </p:nvGrpSpPr>
        <p:grpSpPr>
          <a:xfrm>
            <a:off x="8001179" y="3798444"/>
            <a:ext cx="914401" cy="914401"/>
            <a:chOff x="0" y="0"/>
            <a:chExt cx="914400" cy="914400"/>
          </a:xfrm>
        </p:grpSpPr>
        <p:sp>
          <p:nvSpPr>
            <p:cNvPr id="1164" name="Google Shape;1164;p28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28"/>
            <p:cNvSpPr txBox="1"/>
            <p:nvPr/>
          </p:nvSpPr>
          <p:spPr>
            <a:xfrm>
              <a:off x="45719" y="28997"/>
              <a:ext cx="822962" cy="856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400"/>
                <a:buFont typeface="Calibri"/>
                <a:buNone/>
              </a:pPr>
              <a:r>
                <a:rPr lang="en-GB" sz="54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>
            <a:spLocks noGrp="1"/>
          </p:cNvSpPr>
          <p:nvPr>
            <p:ph type="title" idx="4294967295"/>
          </p:nvPr>
        </p:nvSpPr>
        <p:spPr>
          <a:xfrm>
            <a:off x="354725" y="28022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Continuous Linear Pizza Oven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9"/>
          <p:cNvSpPr txBox="1">
            <a:spLocks noGrp="1"/>
          </p:cNvSpPr>
          <p:nvPr>
            <p:ph type="body" idx="4294967295"/>
          </p:nvPr>
        </p:nvSpPr>
        <p:spPr>
          <a:xfrm>
            <a:off x="354725" y="915225"/>
            <a:ext cx="82089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</a:pPr>
            <a:r>
              <a:rPr lang="en-GB" sz="1800" b="1">
                <a:solidFill>
                  <a:srgbClr val="FFFFFF"/>
                </a:solidFill>
              </a:rPr>
              <a:t>Learning goals</a:t>
            </a:r>
            <a:r>
              <a:rPr lang="en-GB" b="0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marL="259556" lvl="0" indent="-25955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>
                <a:solidFill>
                  <a:srgbClr val="FFFFFF"/>
                </a:solidFill>
              </a:rPr>
              <a:t>Join data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72" name="Google Shape;11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38" y="-116800"/>
            <a:ext cx="7491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0"/>
          <p:cNvSpPr txBox="1">
            <a:spLocks noGrp="1"/>
          </p:cNvSpPr>
          <p:nvPr>
            <p:ph type="title" idx="4294967295"/>
          </p:nvPr>
        </p:nvSpPr>
        <p:spPr>
          <a:xfrm>
            <a:off x="430750" y="339325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Task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8" name="Google Shape;1178;p30"/>
          <p:cNvSpPr txBox="1">
            <a:spLocks noGrp="1"/>
          </p:cNvSpPr>
          <p:nvPr>
            <p:ph type="body" idx="4294967295"/>
          </p:nvPr>
        </p:nvSpPr>
        <p:spPr>
          <a:xfrm>
            <a:off x="430750" y="974325"/>
            <a:ext cx="82089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 sz="2100" b="0" i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Extract the difference between the humidity levels of the base cooking area and the mozzarella melting area. Find if the differences are lower than 20% or greater than 30%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d4d298e562_1_0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GB"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pic>
        <p:nvPicPr>
          <p:cNvPr id="1184" name="Google Shape;1184;gd4d298e562_1_0" descr="Picture 4"/>
          <p:cNvPicPr preferRelativeResize="0"/>
          <p:nvPr/>
        </p:nvPicPr>
        <p:blipFill rotWithShape="1">
          <a:blip r:embed="rId3">
            <a:alphaModFix/>
          </a:blip>
          <a:srcRect t="21543" b="14357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d5e528ab89_0_10"/>
          <p:cNvSpPr txBox="1">
            <a:spLocks noGrp="1"/>
          </p:cNvSpPr>
          <p:nvPr>
            <p:ph type="title" idx="4294967295"/>
          </p:nvPr>
        </p:nvSpPr>
        <p:spPr>
          <a:xfrm>
            <a:off x="711699" y="2196300"/>
            <a:ext cx="46254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ubik Light"/>
              <a:buNone/>
            </a:pPr>
            <a: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Advanced Data Analysis</a:t>
            </a:r>
            <a:b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</a:br>
            <a:r>
              <a:rPr lang="en-GB" sz="3200" b="0" i="0" u="none" strike="noStrike" cap="non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Joining Time Series</a:t>
            </a:r>
            <a:endParaRPr sz="3200" b="0" i="0" u="none" strike="noStrike" cap="none">
              <a:solidFill>
                <a:srgbClr val="2C2C3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190" name="Google Shape;1190;gd5e528ab89_0_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1191" name="Google Shape;1191;gd5e528ab89_0_10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0012" marR="0" lvl="0" indent="-100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title" idx="4294967295"/>
          </p:nvPr>
        </p:nvSpPr>
        <p:spPr>
          <a:xfrm>
            <a:off x="0" y="1333500"/>
            <a:ext cx="5567363" cy="96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</a:pPr>
            <a:r>
              <a:rPr lang="en-GB">
                <a:solidFill>
                  <a:schemeClr val="dk1"/>
                </a:solidFill>
              </a:rPr>
              <a:t>The ideal case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4" descr="Picture 2"/>
          <p:cNvPicPr preferRelativeResize="0"/>
          <p:nvPr/>
        </p:nvPicPr>
        <p:blipFill rotWithShape="1">
          <a:blip r:embed="rId3">
            <a:alphaModFix/>
          </a:blip>
          <a:srcRect t="11853" b="13588"/>
          <a:stretch/>
        </p:blipFill>
        <p:spPr>
          <a:xfrm>
            <a:off x="561383" y="1194849"/>
            <a:ext cx="8110550" cy="353664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547280" y="443908"/>
            <a:ext cx="25715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en-GB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Ideal Scenario</a:t>
            </a:r>
            <a:endParaRPr sz="2400" b="0" i="0" u="none" strike="noStrike" cap="none">
              <a:solidFill>
                <a:srgbClr val="2C2C3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 idx="4294967295"/>
          </p:nvPr>
        </p:nvSpPr>
        <p:spPr>
          <a:xfrm>
            <a:off x="279400" y="330200"/>
            <a:ext cx="8208963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GB">
                <a:solidFill>
                  <a:schemeClr val="lt1"/>
                </a:solidFill>
              </a:rPr>
              <a:t>Running example on pizza quality issues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4294967295"/>
          </p:nvPr>
        </p:nvSpPr>
        <p:spPr>
          <a:xfrm>
            <a:off x="279400" y="965200"/>
            <a:ext cx="8208963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GB">
                <a:solidFill>
                  <a:schemeClr val="lt1"/>
                </a:solidFill>
              </a:rPr>
              <a:t>If the temperature difference between the base cooking area and the mozzarella melting area is lower than 180° or greater than 190°, the mozzarella cheese will not melt properly or it will burn. </a:t>
            </a: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6"/>
          <p:cNvCxnSpPr/>
          <p:nvPr/>
        </p:nvCxnSpPr>
        <p:spPr>
          <a:xfrm>
            <a:off x="666572" y="1958972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93;p6"/>
          <p:cNvCxnSpPr/>
          <p:nvPr/>
        </p:nvCxnSpPr>
        <p:spPr>
          <a:xfrm>
            <a:off x="666572" y="3245174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" name="Google Shape;94;p6"/>
          <p:cNvSpPr txBox="1"/>
          <p:nvPr/>
        </p:nvSpPr>
        <p:spPr>
          <a:xfrm>
            <a:off x="853877" y="1984075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2455401" y="1984075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4056925" y="1984075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5658451" y="1984075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259975" y="1984075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>
            <a:stCxn id="94" idx="0"/>
            <a:endCxn id="100" idx="0"/>
          </p:cNvCxnSpPr>
          <p:nvPr/>
        </p:nvCxnSpPr>
        <p:spPr>
          <a:xfrm rot="10800000">
            <a:off x="1126315" y="1438975"/>
            <a:ext cx="2100" cy="5451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6"/>
          <p:cNvCxnSpPr>
            <a:stCxn id="95" idx="0"/>
            <a:endCxn id="102" idx="0"/>
          </p:cNvCxnSpPr>
          <p:nvPr/>
        </p:nvCxnSpPr>
        <p:spPr>
          <a:xfrm rot="10800000">
            <a:off x="2717639" y="1210075"/>
            <a:ext cx="12300" cy="7740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6"/>
          <p:cNvCxnSpPr>
            <a:stCxn id="96" idx="0"/>
            <a:endCxn id="104" idx="0"/>
          </p:cNvCxnSpPr>
          <p:nvPr/>
        </p:nvCxnSpPr>
        <p:spPr>
          <a:xfrm rot="10800000">
            <a:off x="4315563" y="1661875"/>
            <a:ext cx="15900" cy="3222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6"/>
          <p:cNvCxnSpPr>
            <a:stCxn id="97" idx="0"/>
            <a:endCxn id="106" idx="0"/>
          </p:cNvCxnSpPr>
          <p:nvPr/>
        </p:nvCxnSpPr>
        <p:spPr>
          <a:xfrm rot="10800000">
            <a:off x="5927889" y="1669075"/>
            <a:ext cx="5100" cy="3150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6"/>
          <p:cNvCxnSpPr>
            <a:stCxn id="98" idx="0"/>
            <a:endCxn id="108" idx="0"/>
          </p:cNvCxnSpPr>
          <p:nvPr/>
        </p:nvCxnSpPr>
        <p:spPr>
          <a:xfrm rot="10800000">
            <a:off x="7525213" y="1571875"/>
            <a:ext cx="9300" cy="4122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6"/>
          <p:cNvSpPr/>
          <p:nvPr/>
        </p:nvSpPr>
        <p:spPr>
          <a:xfrm>
            <a:off x="1083479" y="143909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674810" y="1210212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4272831" y="166181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5885183" y="166893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7482512" y="157181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1188608" y="132680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785561" y="1099834"/>
            <a:ext cx="358413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305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6000568" y="1550788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417822" y="1551439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7628710" y="1339049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285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861064" y="3280962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462587" y="3280962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4064111" y="3280962"/>
            <a:ext cx="549076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665637" y="3280962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7267162" y="3280962"/>
            <a:ext cx="549075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6"/>
          <p:cNvCxnSpPr>
            <a:stCxn id="114" idx="0"/>
            <a:endCxn id="120" idx="0"/>
          </p:cNvCxnSpPr>
          <p:nvPr/>
        </p:nvCxnSpPr>
        <p:spPr>
          <a:xfrm rot="10800000">
            <a:off x="1133501" y="2746662"/>
            <a:ext cx="2100" cy="5343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6"/>
          <p:cNvCxnSpPr>
            <a:stCxn id="115" idx="0"/>
            <a:endCxn id="122" idx="0"/>
          </p:cNvCxnSpPr>
          <p:nvPr/>
        </p:nvCxnSpPr>
        <p:spPr>
          <a:xfrm rot="10800000">
            <a:off x="2724825" y="2453862"/>
            <a:ext cx="12300" cy="8271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6"/>
          <p:cNvCxnSpPr>
            <a:stCxn id="116" idx="0"/>
            <a:endCxn id="124" idx="0"/>
          </p:cNvCxnSpPr>
          <p:nvPr/>
        </p:nvCxnSpPr>
        <p:spPr>
          <a:xfrm rot="10800000">
            <a:off x="4322749" y="2660862"/>
            <a:ext cx="15900" cy="6201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6"/>
          <p:cNvCxnSpPr>
            <a:stCxn id="117" idx="0"/>
            <a:endCxn id="126" idx="0"/>
          </p:cNvCxnSpPr>
          <p:nvPr/>
        </p:nvCxnSpPr>
        <p:spPr>
          <a:xfrm rot="10800000">
            <a:off x="5935075" y="3050862"/>
            <a:ext cx="5100" cy="2301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6"/>
          <p:cNvCxnSpPr>
            <a:stCxn id="118" idx="0"/>
            <a:endCxn id="128" idx="0"/>
          </p:cNvCxnSpPr>
          <p:nvPr/>
        </p:nvCxnSpPr>
        <p:spPr>
          <a:xfrm rot="10800000">
            <a:off x="7532399" y="2847462"/>
            <a:ext cx="9300" cy="4335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6"/>
          <p:cNvSpPr/>
          <p:nvPr/>
        </p:nvSpPr>
        <p:spPr>
          <a:xfrm>
            <a:off x="1090665" y="274661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2681996" y="2453937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4280017" y="2660992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5892369" y="3050890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7489697" y="2847442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1195794" y="2570531"/>
            <a:ext cx="358414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2792747" y="2343557"/>
            <a:ext cx="35841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6008030" y="2942356"/>
            <a:ext cx="273656" cy="26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4424534" y="2563235"/>
            <a:ext cx="347103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612558" y="2730806"/>
            <a:ext cx="358414" cy="26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328596" y="1511472"/>
            <a:ext cx="321617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376860" y="2737335"/>
            <a:ext cx="321617" cy="28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6"/>
          <p:cNvCxnSpPr/>
          <p:nvPr/>
        </p:nvCxnSpPr>
        <p:spPr>
          <a:xfrm>
            <a:off x="660840" y="4304736"/>
            <a:ext cx="7845040" cy="1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7" name="Google Shape;137;p6"/>
          <p:cNvSpPr txBox="1"/>
          <p:nvPr/>
        </p:nvSpPr>
        <p:spPr>
          <a:xfrm>
            <a:off x="855332" y="4340523"/>
            <a:ext cx="54907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00:00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2446223" y="4340523"/>
            <a:ext cx="54907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01:00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4037113" y="4340523"/>
            <a:ext cx="549076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02:00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5659904" y="4340523"/>
            <a:ext cx="549075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03:00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7261429" y="4340523"/>
            <a:ext cx="549076" cy="28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E5E6"/>
              </a:buClr>
              <a:buSzPts val="1400"/>
              <a:buFont typeface="Calibri"/>
              <a:buNone/>
            </a:pPr>
            <a:r>
              <a:rPr lang="en-GB" sz="1400" b="0" i="0" u="none" strike="noStrike" cap="none">
                <a:solidFill>
                  <a:srgbClr val="D7E5E6"/>
                </a:solidFill>
                <a:latin typeface="Calibri"/>
                <a:ea typeface="Calibri"/>
                <a:cs typeface="Calibri"/>
                <a:sym typeface="Calibri"/>
              </a:rPr>
              <a:t>04:00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6"/>
          <p:cNvCxnSpPr>
            <a:stCxn id="137" idx="0"/>
            <a:endCxn id="143" idx="0"/>
          </p:cNvCxnSpPr>
          <p:nvPr/>
        </p:nvCxnSpPr>
        <p:spPr>
          <a:xfrm rot="10800000">
            <a:off x="1127770" y="4018923"/>
            <a:ext cx="2100" cy="32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6"/>
          <p:cNvCxnSpPr>
            <a:stCxn id="138" idx="0"/>
            <a:endCxn id="145" idx="0"/>
          </p:cNvCxnSpPr>
          <p:nvPr/>
        </p:nvCxnSpPr>
        <p:spPr>
          <a:xfrm rot="10800000">
            <a:off x="2718961" y="4018923"/>
            <a:ext cx="1800" cy="32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6"/>
          <p:cNvCxnSpPr>
            <a:stCxn id="139" idx="0"/>
            <a:endCxn id="147" idx="0"/>
          </p:cNvCxnSpPr>
          <p:nvPr/>
        </p:nvCxnSpPr>
        <p:spPr>
          <a:xfrm rot="10800000" flipH="1">
            <a:off x="4311651" y="4114023"/>
            <a:ext cx="5400" cy="2265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6"/>
          <p:cNvCxnSpPr>
            <a:stCxn id="140" idx="0"/>
            <a:endCxn id="149" idx="0"/>
          </p:cNvCxnSpPr>
          <p:nvPr/>
        </p:nvCxnSpPr>
        <p:spPr>
          <a:xfrm rot="10800000">
            <a:off x="5929341" y="4018923"/>
            <a:ext cx="5100" cy="32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6"/>
          <p:cNvCxnSpPr>
            <a:stCxn id="141" idx="0"/>
            <a:endCxn id="151" idx="0"/>
          </p:cNvCxnSpPr>
          <p:nvPr/>
        </p:nvCxnSpPr>
        <p:spPr>
          <a:xfrm rot="10800000">
            <a:off x="7526667" y="4018923"/>
            <a:ext cx="9300" cy="321600"/>
          </a:xfrm>
          <a:prstGeom prst="straightConnector1">
            <a:avLst/>
          </a:prstGeom>
          <a:noFill/>
          <a:ln w="9525" cap="flat" cmpd="sng">
            <a:solidFill>
              <a:srgbClr val="D7E5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6"/>
          <p:cNvSpPr/>
          <p:nvPr/>
        </p:nvSpPr>
        <p:spPr>
          <a:xfrm>
            <a:off x="1084933" y="4018834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2676264" y="4018834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4274286" y="4113958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5886636" y="4018834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7483965" y="4018834"/>
            <a:ext cx="85459" cy="87023"/>
          </a:xfrm>
          <a:prstGeom prst="ellipse">
            <a:avLst/>
          </a:prstGeom>
          <a:solidFill>
            <a:srgbClr val="D7E5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1190063" y="3828422"/>
            <a:ext cx="35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2787015" y="3828422"/>
            <a:ext cx="35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6002297" y="3828422"/>
            <a:ext cx="35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4412078" y="3951189"/>
            <a:ext cx="35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170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7634086" y="3828422"/>
            <a:ext cx="35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Calibri"/>
              <a:buNone/>
            </a:pPr>
            <a:r>
              <a:rPr lang="en-GB" sz="1200" b="0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328596" y="3796896"/>
            <a:ext cx="59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GB" sz="1400" b="1" i="0" u="none" strike="noStrike" cap="non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S1-S2</a:t>
            </a:r>
            <a:endParaRPr sz="14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25" y="195990"/>
            <a:ext cx="9143999" cy="67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 idx="4294967295"/>
          </p:nvPr>
        </p:nvSpPr>
        <p:spPr>
          <a:xfrm>
            <a:off x="355600" y="364067"/>
            <a:ext cx="8208963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GB">
                <a:solidFill>
                  <a:schemeClr val="lt1"/>
                </a:solidFill>
              </a:rPr>
              <a:t>Let’s do some live coding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7" descr="Picture 4"/>
          <p:cNvPicPr preferRelativeResize="0"/>
          <p:nvPr/>
        </p:nvPicPr>
        <p:blipFill rotWithShape="1">
          <a:blip r:embed="rId3">
            <a:alphaModFix/>
          </a:blip>
          <a:srcRect t="21543" b="14355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>
            <a:spLocks noGrp="1"/>
          </p:cNvSpPr>
          <p:nvPr>
            <p:ph type="title" idx="4294967295"/>
          </p:nvPr>
        </p:nvSpPr>
        <p:spPr>
          <a:xfrm>
            <a:off x="245533" y="295784"/>
            <a:ext cx="8208963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 Light"/>
              <a:buNone/>
            </a:pPr>
            <a:r>
              <a:rPr lang="en-GB">
                <a:solidFill>
                  <a:schemeClr val="lt1"/>
                </a:solidFill>
              </a:rPr>
              <a:t>Here we go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body" idx="4294967295"/>
          </p:nvPr>
        </p:nvSpPr>
        <p:spPr>
          <a:xfrm>
            <a:off x="300831" y="1007533"/>
            <a:ext cx="85422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793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ts12 = from(bucket: "training")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|&gt; range(start: 2020-06-07T12:00:00Z, stop: 2020-06-07T12:05:00Z)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|&gt; filter(fn: (r) =&gt; r._measurement == "iot-oven")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|&gt; filter(fn: (r) =&gt; r._field == "temperature")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b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ts1 = ts12 |&gt; filter(fn: (r) =&gt; r.sensor == "S1")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7938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ts2 = ts12 |&gt; filter(fn: (r) =&gt; r.sensor == "S2")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ct val="66666"/>
              <a:buNone/>
            </a:pP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join(tables: {key1: ts1, key2: ts2}, on: ["_time"], method:inner")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endParaRPr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7938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join |&gt; map(fn: (r) =&gt; ({ _time: r._time,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952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ct val="66666"/>
              <a:buNone/>
            </a:pPr>
            <a:r>
              <a:rPr lang="en-GB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                       _value: r._value_s1 - r._value_s2 }))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8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 idx="4294967295"/>
          </p:nvPr>
        </p:nvSpPr>
        <p:spPr>
          <a:xfrm>
            <a:off x="244925" y="305550"/>
            <a:ext cx="8208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</a:pPr>
            <a:r>
              <a:rPr lang="en-GB" sz="2400" b="0" i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It gives no results … why?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9"/>
          <p:cNvSpPr txBox="1">
            <a:spLocks noGrp="1"/>
          </p:cNvSpPr>
          <p:nvPr>
            <p:ph type="sldNum" idx="12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2146177" y="262125"/>
            <a:ext cx="44064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lang="en-GB" sz="28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fluxDays Template">
  <a:themeElements>
    <a:clrScheme name="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1973</Words>
  <Application>Microsoft Macintosh PowerPoint</Application>
  <PresentationFormat>On-screen Show (16:9)</PresentationFormat>
  <Paragraphs>555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Courier</vt:lpstr>
      <vt:lpstr>Calibri</vt:lpstr>
      <vt:lpstr>Rubik</vt:lpstr>
      <vt:lpstr>Arial</vt:lpstr>
      <vt:lpstr>Merriweather Sans</vt:lpstr>
      <vt:lpstr>Rubik Light</vt:lpstr>
      <vt:lpstr>Courier New</vt:lpstr>
      <vt:lpstr>Helvetica Neue</vt:lpstr>
      <vt:lpstr>1_InfluxDays Template</vt:lpstr>
      <vt:lpstr>Advanced Data Analysis Joining Time Series</vt:lpstr>
      <vt:lpstr>Exploring Flux Joining Time Series</vt:lpstr>
      <vt:lpstr>Joining two time series</vt:lpstr>
      <vt:lpstr>The ideal case</vt:lpstr>
      <vt:lpstr>Running example on pizza quality issues</vt:lpstr>
      <vt:lpstr>PowerPoint Presentation</vt:lpstr>
      <vt:lpstr>Let’s do some live coding</vt:lpstr>
      <vt:lpstr>Here we go</vt:lpstr>
      <vt:lpstr>It gives no results … why?</vt:lpstr>
      <vt:lpstr>The reality is always more difficult than expected</vt:lpstr>
      <vt:lpstr>A close look to the distribution of our data over time</vt:lpstr>
      <vt:lpstr>A close look to the distribution of our data over time</vt:lpstr>
      <vt:lpstr>Can we synchronize them? Let’s do a time shift!</vt:lpstr>
      <vt:lpstr>Can we synchronize them with a time shift?</vt:lpstr>
      <vt:lpstr>Can we synchronize them with a time shift?</vt:lpstr>
      <vt:lpstr>Here we go</vt:lpstr>
      <vt:lpstr>Can we synchronize them with a time shift?</vt:lpstr>
      <vt:lpstr>Can we synchronize them with a time shift?</vt:lpstr>
      <vt:lpstr>Moreover, is -15 sec correct? Shall I do -30 sec, instead?</vt:lpstr>
      <vt:lpstr>Shall we tumble?</vt:lpstr>
      <vt:lpstr>Can we synchronize them with a tumbling window?</vt:lpstr>
      <vt:lpstr>Can we synchronize them with a tumbling window?</vt:lpstr>
      <vt:lpstr>Can we synchronize them with a tumbling window?</vt:lpstr>
      <vt:lpstr>Here we go</vt:lpstr>
      <vt:lpstr>It works! </vt:lpstr>
      <vt:lpstr>Bonus point: tumbling windows also synchronize events!</vt:lpstr>
      <vt:lpstr>Bonus point: tumbling windows also synchronize events!</vt:lpstr>
      <vt:lpstr>Bonus point: tumbling windows also synchronize events!</vt:lpstr>
      <vt:lpstr>Quiz</vt:lpstr>
      <vt:lpstr>Quiz answers</vt:lpstr>
      <vt:lpstr>Quiz answers</vt:lpstr>
      <vt:lpstr>Quiz answers</vt:lpstr>
      <vt:lpstr>Quiz answers</vt:lpstr>
      <vt:lpstr>Quiz answers</vt:lpstr>
      <vt:lpstr>Let’s get dirty!</vt:lpstr>
      <vt:lpstr>Continuous Linear Pizza Oven</vt:lpstr>
      <vt:lpstr>Task</vt:lpstr>
      <vt:lpstr>Let’s do some live coding</vt:lpstr>
      <vt:lpstr>Advanced Data Analysis Joining Time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Analysis Joining Time Series</dc:title>
  <cp:lastModifiedBy>Riccardo Tommasini</cp:lastModifiedBy>
  <cp:revision>1</cp:revision>
  <dcterms:modified xsi:type="dcterms:W3CDTF">2021-10-07T08:52:12Z</dcterms:modified>
</cp:coreProperties>
</file>